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2"/>
  </p:notesMasterIdLst>
  <p:sldIdLst>
    <p:sldId id="266" r:id="rId5"/>
    <p:sldId id="267" r:id="rId6"/>
    <p:sldId id="268" r:id="rId7"/>
    <p:sldId id="269" r:id="rId8"/>
    <p:sldId id="271" r:id="rId9"/>
    <p:sldId id="275" r:id="rId10"/>
    <p:sldId id="282" r:id="rId11"/>
    <p:sldId id="283" r:id="rId12"/>
    <p:sldId id="273" r:id="rId13"/>
    <p:sldId id="274" r:id="rId14"/>
    <p:sldId id="276" r:id="rId15"/>
    <p:sldId id="277" r:id="rId16"/>
    <p:sldId id="284" r:id="rId17"/>
    <p:sldId id="285" r:id="rId18"/>
    <p:sldId id="278" r:id="rId19"/>
    <p:sldId id="279" r:id="rId20"/>
    <p:sldId id="281"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49FE74-2FAA-4E2D-AE5A-84BE49BB55BD}"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A989A14B-B103-468B-B416-1F12FDFEC083}">
      <dgm:prSet/>
      <dgm:spPr/>
      <dgm:t>
        <a:bodyPr/>
        <a:lstStyle/>
        <a:p>
          <a:r>
            <a:rPr lang="en-IN" baseline="0"/>
            <a:t>We have2000 images of  MRL Eye dataset,</a:t>
          </a:r>
          <a:r>
            <a:rPr lang="en-IN" b="0" i="0" baseline="0"/>
            <a:t> the large-scale dataset of human eye images.</a:t>
          </a:r>
          <a:endParaRPr lang="en-US"/>
        </a:p>
      </dgm:t>
    </dgm:pt>
    <dgm:pt modelId="{8B85B622-F0A1-4CC6-8C51-B545DD99E745}" type="parTrans" cxnId="{9289C017-6800-4272-B152-19221E264624}">
      <dgm:prSet/>
      <dgm:spPr/>
      <dgm:t>
        <a:bodyPr/>
        <a:lstStyle/>
        <a:p>
          <a:endParaRPr lang="en-US"/>
        </a:p>
      </dgm:t>
    </dgm:pt>
    <dgm:pt modelId="{7542EFFD-8E5D-4227-BFB2-67DC61317E48}" type="sibTrans" cxnId="{9289C017-6800-4272-B152-19221E264624}">
      <dgm:prSet/>
      <dgm:spPr/>
      <dgm:t>
        <a:bodyPr/>
        <a:lstStyle/>
        <a:p>
          <a:endParaRPr lang="en-US"/>
        </a:p>
      </dgm:t>
    </dgm:pt>
    <dgm:pt modelId="{7F9DBD23-970A-4821-8748-E5E9018C531C}">
      <dgm:prSet/>
      <dgm:spPr/>
      <dgm:t>
        <a:bodyPr/>
        <a:lstStyle/>
        <a:p>
          <a:r>
            <a:rPr lang="en-US" baseline="0"/>
            <a:t>This dataset contains infrared images in low and high resolution.</a:t>
          </a:r>
          <a:endParaRPr lang="en-US"/>
        </a:p>
      </dgm:t>
    </dgm:pt>
    <dgm:pt modelId="{A8B38346-315F-4409-AE0A-0E58C6CCD882}" type="parTrans" cxnId="{2F01C94B-C480-418D-93F9-AB41F3D4A96A}">
      <dgm:prSet/>
      <dgm:spPr/>
      <dgm:t>
        <a:bodyPr/>
        <a:lstStyle/>
        <a:p>
          <a:endParaRPr lang="en-US"/>
        </a:p>
      </dgm:t>
    </dgm:pt>
    <dgm:pt modelId="{7CBDAA83-14FC-45CB-B607-63C9E73ACD16}" type="sibTrans" cxnId="{2F01C94B-C480-418D-93F9-AB41F3D4A96A}">
      <dgm:prSet/>
      <dgm:spPr/>
      <dgm:t>
        <a:bodyPr/>
        <a:lstStyle/>
        <a:p>
          <a:endParaRPr lang="en-US"/>
        </a:p>
      </dgm:t>
    </dgm:pt>
    <dgm:pt modelId="{D2B5E692-A93B-46D6-AF92-0006C665FB8B}">
      <dgm:prSet/>
      <dgm:spPr/>
      <dgm:t>
        <a:bodyPr/>
        <a:lstStyle/>
        <a:p>
          <a:r>
            <a:rPr lang="en-US" baseline="0"/>
            <a:t>Out of 2000 fix 1400 images for training purpose and 600 for testing purpose.</a:t>
          </a:r>
          <a:endParaRPr lang="en-US"/>
        </a:p>
      </dgm:t>
    </dgm:pt>
    <dgm:pt modelId="{A0F25E3B-3712-46F2-9ACC-B3F3EB4954AE}" type="parTrans" cxnId="{195E02A3-983F-472B-95DD-BDDAFBFBCCEA}">
      <dgm:prSet/>
      <dgm:spPr/>
      <dgm:t>
        <a:bodyPr/>
        <a:lstStyle/>
        <a:p>
          <a:endParaRPr lang="en-US"/>
        </a:p>
      </dgm:t>
    </dgm:pt>
    <dgm:pt modelId="{931CC582-930C-4EAE-8D5F-2E4877684735}" type="sibTrans" cxnId="{195E02A3-983F-472B-95DD-BDDAFBFBCCEA}">
      <dgm:prSet/>
      <dgm:spPr/>
      <dgm:t>
        <a:bodyPr/>
        <a:lstStyle/>
        <a:p>
          <a:endParaRPr lang="en-US"/>
        </a:p>
      </dgm:t>
    </dgm:pt>
    <dgm:pt modelId="{060C4402-7F0B-4331-9AA9-E3E0A1C3C858}">
      <dgm:prSet/>
      <dgm:spPr/>
      <dgm:t>
        <a:bodyPr/>
        <a:lstStyle/>
        <a:p>
          <a:r>
            <a:rPr lang="en-US" baseline="0" dirty="0"/>
            <a:t>Make 2 separate folder “Open_eye” and “closed_eye” having 1000 images in each folder</a:t>
          </a:r>
          <a:endParaRPr lang="en-US" dirty="0"/>
        </a:p>
      </dgm:t>
    </dgm:pt>
    <dgm:pt modelId="{252A8184-2D3B-47C0-BBE9-EECA7DF7D1EB}" type="parTrans" cxnId="{F7E267C1-2373-4E9E-BD75-BE941E5467C0}">
      <dgm:prSet/>
      <dgm:spPr/>
      <dgm:t>
        <a:bodyPr/>
        <a:lstStyle/>
        <a:p>
          <a:endParaRPr lang="en-US"/>
        </a:p>
      </dgm:t>
    </dgm:pt>
    <dgm:pt modelId="{286A067D-FA9E-4D57-926F-51B6094F5EF9}" type="sibTrans" cxnId="{F7E267C1-2373-4E9E-BD75-BE941E5467C0}">
      <dgm:prSet/>
      <dgm:spPr/>
      <dgm:t>
        <a:bodyPr/>
        <a:lstStyle/>
        <a:p>
          <a:endParaRPr lang="en-US"/>
        </a:p>
      </dgm:t>
    </dgm:pt>
    <dgm:pt modelId="{C7B3B155-3C89-42E6-AC00-3B980E5D9ADE}" type="pres">
      <dgm:prSet presAssocID="{2249FE74-2FAA-4E2D-AE5A-84BE49BB55BD}" presName="vert0" presStyleCnt="0">
        <dgm:presLayoutVars>
          <dgm:dir/>
          <dgm:animOne val="branch"/>
          <dgm:animLvl val="lvl"/>
        </dgm:presLayoutVars>
      </dgm:prSet>
      <dgm:spPr/>
    </dgm:pt>
    <dgm:pt modelId="{538B1552-4C59-491C-97E8-0CB87D6023D9}" type="pres">
      <dgm:prSet presAssocID="{A989A14B-B103-468B-B416-1F12FDFEC083}" presName="thickLine" presStyleLbl="alignNode1" presStyleIdx="0" presStyleCnt="4"/>
      <dgm:spPr/>
    </dgm:pt>
    <dgm:pt modelId="{AB2915C2-45B3-416A-A383-0D56BA7FE291}" type="pres">
      <dgm:prSet presAssocID="{A989A14B-B103-468B-B416-1F12FDFEC083}" presName="horz1" presStyleCnt="0"/>
      <dgm:spPr/>
    </dgm:pt>
    <dgm:pt modelId="{15C12623-6469-4FB9-BE8A-8B1A7EB11B15}" type="pres">
      <dgm:prSet presAssocID="{A989A14B-B103-468B-B416-1F12FDFEC083}" presName="tx1" presStyleLbl="revTx" presStyleIdx="0" presStyleCnt="4"/>
      <dgm:spPr/>
    </dgm:pt>
    <dgm:pt modelId="{CD2FD14A-B1EA-45E2-840E-676FB464418D}" type="pres">
      <dgm:prSet presAssocID="{A989A14B-B103-468B-B416-1F12FDFEC083}" presName="vert1" presStyleCnt="0"/>
      <dgm:spPr/>
    </dgm:pt>
    <dgm:pt modelId="{1366B076-207C-44E9-B460-6E60855E14A8}" type="pres">
      <dgm:prSet presAssocID="{7F9DBD23-970A-4821-8748-E5E9018C531C}" presName="thickLine" presStyleLbl="alignNode1" presStyleIdx="1" presStyleCnt="4"/>
      <dgm:spPr/>
    </dgm:pt>
    <dgm:pt modelId="{AD5D58BC-5AD2-4A5D-8C0E-D4309DDE0E54}" type="pres">
      <dgm:prSet presAssocID="{7F9DBD23-970A-4821-8748-E5E9018C531C}" presName="horz1" presStyleCnt="0"/>
      <dgm:spPr/>
    </dgm:pt>
    <dgm:pt modelId="{CCC29633-8ED0-4C44-9D2D-F42D1B8440A2}" type="pres">
      <dgm:prSet presAssocID="{7F9DBD23-970A-4821-8748-E5E9018C531C}" presName="tx1" presStyleLbl="revTx" presStyleIdx="1" presStyleCnt="4"/>
      <dgm:spPr/>
    </dgm:pt>
    <dgm:pt modelId="{10E42B49-E3D9-4362-A17C-A651B8596ACD}" type="pres">
      <dgm:prSet presAssocID="{7F9DBD23-970A-4821-8748-E5E9018C531C}" presName="vert1" presStyleCnt="0"/>
      <dgm:spPr/>
    </dgm:pt>
    <dgm:pt modelId="{D42FB008-F354-4385-8876-4CB999B1607E}" type="pres">
      <dgm:prSet presAssocID="{D2B5E692-A93B-46D6-AF92-0006C665FB8B}" presName="thickLine" presStyleLbl="alignNode1" presStyleIdx="2" presStyleCnt="4"/>
      <dgm:spPr/>
    </dgm:pt>
    <dgm:pt modelId="{4D944734-C1E7-4811-872C-48D8686EF028}" type="pres">
      <dgm:prSet presAssocID="{D2B5E692-A93B-46D6-AF92-0006C665FB8B}" presName="horz1" presStyleCnt="0"/>
      <dgm:spPr/>
    </dgm:pt>
    <dgm:pt modelId="{87915CF8-E3FC-4DD2-B1C2-7744F52DE46F}" type="pres">
      <dgm:prSet presAssocID="{D2B5E692-A93B-46D6-AF92-0006C665FB8B}" presName="tx1" presStyleLbl="revTx" presStyleIdx="2" presStyleCnt="4"/>
      <dgm:spPr/>
    </dgm:pt>
    <dgm:pt modelId="{4B3D758B-ED33-478F-91C7-03E6BBF685EA}" type="pres">
      <dgm:prSet presAssocID="{D2B5E692-A93B-46D6-AF92-0006C665FB8B}" presName="vert1" presStyleCnt="0"/>
      <dgm:spPr/>
    </dgm:pt>
    <dgm:pt modelId="{473D6F98-EACF-43EA-BF30-76156DEFAC6E}" type="pres">
      <dgm:prSet presAssocID="{060C4402-7F0B-4331-9AA9-E3E0A1C3C858}" presName="thickLine" presStyleLbl="alignNode1" presStyleIdx="3" presStyleCnt="4"/>
      <dgm:spPr/>
    </dgm:pt>
    <dgm:pt modelId="{B797E477-7F57-4465-B3DF-6D3C1C817818}" type="pres">
      <dgm:prSet presAssocID="{060C4402-7F0B-4331-9AA9-E3E0A1C3C858}" presName="horz1" presStyleCnt="0"/>
      <dgm:spPr/>
    </dgm:pt>
    <dgm:pt modelId="{432D2F04-F93B-479E-89D1-79114895C28F}" type="pres">
      <dgm:prSet presAssocID="{060C4402-7F0B-4331-9AA9-E3E0A1C3C858}" presName="tx1" presStyleLbl="revTx" presStyleIdx="3" presStyleCnt="4"/>
      <dgm:spPr/>
    </dgm:pt>
    <dgm:pt modelId="{43568F06-75C5-4AC5-9622-C0FE7B917506}" type="pres">
      <dgm:prSet presAssocID="{060C4402-7F0B-4331-9AA9-E3E0A1C3C858}" presName="vert1" presStyleCnt="0"/>
      <dgm:spPr/>
    </dgm:pt>
  </dgm:ptLst>
  <dgm:cxnLst>
    <dgm:cxn modelId="{9289C017-6800-4272-B152-19221E264624}" srcId="{2249FE74-2FAA-4E2D-AE5A-84BE49BB55BD}" destId="{A989A14B-B103-468B-B416-1F12FDFEC083}" srcOrd="0" destOrd="0" parTransId="{8B85B622-F0A1-4CC6-8C51-B545DD99E745}" sibTransId="{7542EFFD-8E5D-4227-BFB2-67DC61317E48}"/>
    <dgm:cxn modelId="{DBBD0927-9B2A-4B5C-B765-0B079693807B}" type="presOf" srcId="{2249FE74-2FAA-4E2D-AE5A-84BE49BB55BD}" destId="{C7B3B155-3C89-42E6-AC00-3B980E5D9ADE}" srcOrd="0" destOrd="0" presId="urn:microsoft.com/office/officeart/2008/layout/LinedList"/>
    <dgm:cxn modelId="{2B182E36-C1AD-4A34-A97F-F20C8DA2FA27}" type="presOf" srcId="{D2B5E692-A93B-46D6-AF92-0006C665FB8B}" destId="{87915CF8-E3FC-4DD2-B1C2-7744F52DE46F}" srcOrd="0" destOrd="0" presId="urn:microsoft.com/office/officeart/2008/layout/LinedList"/>
    <dgm:cxn modelId="{2236EB3C-FEA3-4DBF-B303-0EF719862C45}" type="presOf" srcId="{A989A14B-B103-468B-B416-1F12FDFEC083}" destId="{15C12623-6469-4FB9-BE8A-8B1A7EB11B15}" srcOrd="0" destOrd="0" presId="urn:microsoft.com/office/officeart/2008/layout/LinedList"/>
    <dgm:cxn modelId="{2F01C94B-C480-418D-93F9-AB41F3D4A96A}" srcId="{2249FE74-2FAA-4E2D-AE5A-84BE49BB55BD}" destId="{7F9DBD23-970A-4821-8748-E5E9018C531C}" srcOrd="1" destOrd="0" parTransId="{A8B38346-315F-4409-AE0A-0E58C6CCD882}" sibTransId="{7CBDAA83-14FC-45CB-B607-63C9E73ACD16}"/>
    <dgm:cxn modelId="{195E02A3-983F-472B-95DD-BDDAFBFBCCEA}" srcId="{2249FE74-2FAA-4E2D-AE5A-84BE49BB55BD}" destId="{D2B5E692-A93B-46D6-AF92-0006C665FB8B}" srcOrd="2" destOrd="0" parTransId="{A0F25E3B-3712-46F2-9ACC-B3F3EB4954AE}" sibTransId="{931CC582-930C-4EAE-8D5F-2E4877684735}"/>
    <dgm:cxn modelId="{F7E267C1-2373-4E9E-BD75-BE941E5467C0}" srcId="{2249FE74-2FAA-4E2D-AE5A-84BE49BB55BD}" destId="{060C4402-7F0B-4331-9AA9-E3E0A1C3C858}" srcOrd="3" destOrd="0" parTransId="{252A8184-2D3B-47C0-BBE9-EECA7DF7D1EB}" sibTransId="{286A067D-FA9E-4D57-926F-51B6094F5EF9}"/>
    <dgm:cxn modelId="{22ED13C7-A8DD-4B9E-ACD2-237E650DF14A}" type="presOf" srcId="{060C4402-7F0B-4331-9AA9-E3E0A1C3C858}" destId="{432D2F04-F93B-479E-89D1-79114895C28F}" srcOrd="0" destOrd="0" presId="urn:microsoft.com/office/officeart/2008/layout/LinedList"/>
    <dgm:cxn modelId="{ED2060E3-3154-4213-80BF-BBF9EE60E343}" type="presOf" srcId="{7F9DBD23-970A-4821-8748-E5E9018C531C}" destId="{CCC29633-8ED0-4C44-9D2D-F42D1B8440A2}" srcOrd="0" destOrd="0" presId="urn:microsoft.com/office/officeart/2008/layout/LinedList"/>
    <dgm:cxn modelId="{1FF0EB74-FAF4-47D9-9778-65CB6CE8EF9F}" type="presParOf" srcId="{C7B3B155-3C89-42E6-AC00-3B980E5D9ADE}" destId="{538B1552-4C59-491C-97E8-0CB87D6023D9}" srcOrd="0" destOrd="0" presId="urn:microsoft.com/office/officeart/2008/layout/LinedList"/>
    <dgm:cxn modelId="{A95B6BE3-1613-450C-89DB-86FCE91AA037}" type="presParOf" srcId="{C7B3B155-3C89-42E6-AC00-3B980E5D9ADE}" destId="{AB2915C2-45B3-416A-A383-0D56BA7FE291}" srcOrd="1" destOrd="0" presId="urn:microsoft.com/office/officeart/2008/layout/LinedList"/>
    <dgm:cxn modelId="{2C5DD9ED-14E1-4022-9C15-664CB1F5C5BB}" type="presParOf" srcId="{AB2915C2-45B3-416A-A383-0D56BA7FE291}" destId="{15C12623-6469-4FB9-BE8A-8B1A7EB11B15}" srcOrd="0" destOrd="0" presId="urn:microsoft.com/office/officeart/2008/layout/LinedList"/>
    <dgm:cxn modelId="{2BA31BDC-00E8-4B32-B295-5FCC9404036F}" type="presParOf" srcId="{AB2915C2-45B3-416A-A383-0D56BA7FE291}" destId="{CD2FD14A-B1EA-45E2-840E-676FB464418D}" srcOrd="1" destOrd="0" presId="urn:microsoft.com/office/officeart/2008/layout/LinedList"/>
    <dgm:cxn modelId="{77FB16BE-F13C-49A9-B9AF-CD0994BFB9AD}" type="presParOf" srcId="{C7B3B155-3C89-42E6-AC00-3B980E5D9ADE}" destId="{1366B076-207C-44E9-B460-6E60855E14A8}" srcOrd="2" destOrd="0" presId="urn:microsoft.com/office/officeart/2008/layout/LinedList"/>
    <dgm:cxn modelId="{1E2638AC-5E05-45D8-BA88-F348F687AC64}" type="presParOf" srcId="{C7B3B155-3C89-42E6-AC00-3B980E5D9ADE}" destId="{AD5D58BC-5AD2-4A5D-8C0E-D4309DDE0E54}" srcOrd="3" destOrd="0" presId="urn:microsoft.com/office/officeart/2008/layout/LinedList"/>
    <dgm:cxn modelId="{D852175B-CD03-486D-B74E-8F8B08AFD6C6}" type="presParOf" srcId="{AD5D58BC-5AD2-4A5D-8C0E-D4309DDE0E54}" destId="{CCC29633-8ED0-4C44-9D2D-F42D1B8440A2}" srcOrd="0" destOrd="0" presId="urn:microsoft.com/office/officeart/2008/layout/LinedList"/>
    <dgm:cxn modelId="{4701394C-B901-4A04-BFF5-FB7F915E64BC}" type="presParOf" srcId="{AD5D58BC-5AD2-4A5D-8C0E-D4309DDE0E54}" destId="{10E42B49-E3D9-4362-A17C-A651B8596ACD}" srcOrd="1" destOrd="0" presId="urn:microsoft.com/office/officeart/2008/layout/LinedList"/>
    <dgm:cxn modelId="{777D512B-D2CE-4761-99CF-79AF077A2027}" type="presParOf" srcId="{C7B3B155-3C89-42E6-AC00-3B980E5D9ADE}" destId="{D42FB008-F354-4385-8876-4CB999B1607E}" srcOrd="4" destOrd="0" presId="urn:microsoft.com/office/officeart/2008/layout/LinedList"/>
    <dgm:cxn modelId="{F54B3D46-3A81-451A-A653-058B85694A56}" type="presParOf" srcId="{C7B3B155-3C89-42E6-AC00-3B980E5D9ADE}" destId="{4D944734-C1E7-4811-872C-48D8686EF028}" srcOrd="5" destOrd="0" presId="urn:microsoft.com/office/officeart/2008/layout/LinedList"/>
    <dgm:cxn modelId="{0AEE1A38-F2B3-4514-A913-ADE9F7521636}" type="presParOf" srcId="{4D944734-C1E7-4811-872C-48D8686EF028}" destId="{87915CF8-E3FC-4DD2-B1C2-7744F52DE46F}" srcOrd="0" destOrd="0" presId="urn:microsoft.com/office/officeart/2008/layout/LinedList"/>
    <dgm:cxn modelId="{751C6FD0-C446-455C-B6F1-6E1B42A8BF0B}" type="presParOf" srcId="{4D944734-C1E7-4811-872C-48D8686EF028}" destId="{4B3D758B-ED33-478F-91C7-03E6BBF685EA}" srcOrd="1" destOrd="0" presId="urn:microsoft.com/office/officeart/2008/layout/LinedList"/>
    <dgm:cxn modelId="{A3240959-A66E-439D-BA41-2F175F8622CD}" type="presParOf" srcId="{C7B3B155-3C89-42E6-AC00-3B980E5D9ADE}" destId="{473D6F98-EACF-43EA-BF30-76156DEFAC6E}" srcOrd="6" destOrd="0" presId="urn:microsoft.com/office/officeart/2008/layout/LinedList"/>
    <dgm:cxn modelId="{24B900EE-6D9B-4537-BDC9-A7FAB6F71CF6}" type="presParOf" srcId="{C7B3B155-3C89-42E6-AC00-3B980E5D9ADE}" destId="{B797E477-7F57-4465-B3DF-6D3C1C817818}" srcOrd="7" destOrd="0" presId="urn:microsoft.com/office/officeart/2008/layout/LinedList"/>
    <dgm:cxn modelId="{47FE9223-DEA6-4B9D-BC0E-D837BF3992F0}" type="presParOf" srcId="{B797E477-7F57-4465-B3DF-6D3C1C817818}" destId="{432D2F04-F93B-479E-89D1-79114895C28F}" srcOrd="0" destOrd="0" presId="urn:microsoft.com/office/officeart/2008/layout/LinedList"/>
    <dgm:cxn modelId="{BEC02F90-F61C-48FF-A00F-0A697D5DD362}" type="presParOf" srcId="{B797E477-7F57-4465-B3DF-6D3C1C817818}" destId="{43568F06-75C5-4AC5-9622-C0FE7B91750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8B1552-4C59-491C-97E8-0CB87D6023D9}">
      <dsp:nvSpPr>
        <dsp:cNvPr id="0" name=""/>
        <dsp:cNvSpPr/>
      </dsp:nvSpPr>
      <dsp:spPr>
        <a:xfrm>
          <a:off x="0" y="0"/>
          <a:ext cx="6506304" cy="0"/>
        </a:xfrm>
        <a:prstGeom prst="line">
          <a:avLst/>
        </a:prstGeom>
        <a:solidFill>
          <a:schemeClr val="accent2">
            <a:hueOff val="0"/>
            <a:satOff val="0"/>
            <a:lumOff val="0"/>
            <a:alphaOff val="0"/>
          </a:schemeClr>
        </a:solidFill>
        <a:ln w="34925" cap="flat" cmpd="sng" algn="in">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5C12623-6469-4FB9-BE8A-8B1A7EB11B15}">
      <dsp:nvSpPr>
        <dsp:cNvPr id="0" name=""/>
        <dsp:cNvSpPr/>
      </dsp:nvSpPr>
      <dsp:spPr>
        <a:xfrm>
          <a:off x="0" y="0"/>
          <a:ext cx="6506304" cy="13944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IN" sz="2900" kern="1200" baseline="0"/>
            <a:t>We have2000 images of  MRL Eye dataset,</a:t>
          </a:r>
          <a:r>
            <a:rPr lang="en-IN" sz="2900" b="0" i="0" kern="1200" baseline="0"/>
            <a:t> the large-scale dataset of human eye images.</a:t>
          </a:r>
          <a:endParaRPr lang="en-US" sz="2900" kern="1200"/>
        </a:p>
      </dsp:txBody>
      <dsp:txXfrm>
        <a:off x="0" y="0"/>
        <a:ext cx="6506304" cy="1394460"/>
      </dsp:txXfrm>
    </dsp:sp>
    <dsp:sp modelId="{1366B076-207C-44E9-B460-6E60855E14A8}">
      <dsp:nvSpPr>
        <dsp:cNvPr id="0" name=""/>
        <dsp:cNvSpPr/>
      </dsp:nvSpPr>
      <dsp:spPr>
        <a:xfrm>
          <a:off x="0" y="1394460"/>
          <a:ext cx="6506304" cy="0"/>
        </a:xfrm>
        <a:prstGeom prst="line">
          <a:avLst/>
        </a:prstGeom>
        <a:solidFill>
          <a:schemeClr val="accent2">
            <a:hueOff val="-55218"/>
            <a:satOff val="-18112"/>
            <a:lumOff val="-6601"/>
            <a:alphaOff val="0"/>
          </a:schemeClr>
        </a:solidFill>
        <a:ln w="34925" cap="flat" cmpd="sng" algn="in">
          <a:solidFill>
            <a:schemeClr val="accent2">
              <a:hueOff val="-55218"/>
              <a:satOff val="-18112"/>
              <a:lumOff val="-660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CC29633-8ED0-4C44-9D2D-F42D1B8440A2}">
      <dsp:nvSpPr>
        <dsp:cNvPr id="0" name=""/>
        <dsp:cNvSpPr/>
      </dsp:nvSpPr>
      <dsp:spPr>
        <a:xfrm>
          <a:off x="0" y="1394460"/>
          <a:ext cx="6506304" cy="13944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baseline="0"/>
            <a:t>This dataset contains infrared images in low and high resolution.</a:t>
          </a:r>
          <a:endParaRPr lang="en-US" sz="2900" kern="1200"/>
        </a:p>
      </dsp:txBody>
      <dsp:txXfrm>
        <a:off x="0" y="1394460"/>
        <a:ext cx="6506304" cy="1394460"/>
      </dsp:txXfrm>
    </dsp:sp>
    <dsp:sp modelId="{D42FB008-F354-4385-8876-4CB999B1607E}">
      <dsp:nvSpPr>
        <dsp:cNvPr id="0" name=""/>
        <dsp:cNvSpPr/>
      </dsp:nvSpPr>
      <dsp:spPr>
        <a:xfrm>
          <a:off x="0" y="2788920"/>
          <a:ext cx="6506304" cy="0"/>
        </a:xfrm>
        <a:prstGeom prst="line">
          <a:avLst/>
        </a:prstGeom>
        <a:solidFill>
          <a:schemeClr val="accent2">
            <a:hueOff val="-110436"/>
            <a:satOff val="-36223"/>
            <a:lumOff val="-13202"/>
            <a:alphaOff val="0"/>
          </a:schemeClr>
        </a:solidFill>
        <a:ln w="34925" cap="flat" cmpd="sng" algn="in">
          <a:solidFill>
            <a:schemeClr val="accent2">
              <a:hueOff val="-110436"/>
              <a:satOff val="-36223"/>
              <a:lumOff val="-1320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7915CF8-E3FC-4DD2-B1C2-7744F52DE46F}">
      <dsp:nvSpPr>
        <dsp:cNvPr id="0" name=""/>
        <dsp:cNvSpPr/>
      </dsp:nvSpPr>
      <dsp:spPr>
        <a:xfrm>
          <a:off x="0" y="2788920"/>
          <a:ext cx="6506304" cy="13944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baseline="0"/>
            <a:t>Out of 2000 fix 1400 images for training purpose and 600 for testing purpose.</a:t>
          </a:r>
          <a:endParaRPr lang="en-US" sz="2900" kern="1200"/>
        </a:p>
      </dsp:txBody>
      <dsp:txXfrm>
        <a:off x="0" y="2788920"/>
        <a:ext cx="6506304" cy="1394460"/>
      </dsp:txXfrm>
    </dsp:sp>
    <dsp:sp modelId="{473D6F98-EACF-43EA-BF30-76156DEFAC6E}">
      <dsp:nvSpPr>
        <dsp:cNvPr id="0" name=""/>
        <dsp:cNvSpPr/>
      </dsp:nvSpPr>
      <dsp:spPr>
        <a:xfrm>
          <a:off x="0" y="4183380"/>
          <a:ext cx="6506304" cy="0"/>
        </a:xfrm>
        <a:prstGeom prst="line">
          <a:avLst/>
        </a:prstGeom>
        <a:solidFill>
          <a:schemeClr val="accent2">
            <a:hueOff val="-165654"/>
            <a:satOff val="-54335"/>
            <a:lumOff val="-19803"/>
            <a:alphaOff val="0"/>
          </a:schemeClr>
        </a:solidFill>
        <a:ln w="34925" cap="flat" cmpd="sng" algn="in">
          <a:solidFill>
            <a:schemeClr val="accent2">
              <a:hueOff val="-165654"/>
              <a:satOff val="-54335"/>
              <a:lumOff val="-1980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2D2F04-F93B-479E-89D1-79114895C28F}">
      <dsp:nvSpPr>
        <dsp:cNvPr id="0" name=""/>
        <dsp:cNvSpPr/>
      </dsp:nvSpPr>
      <dsp:spPr>
        <a:xfrm>
          <a:off x="0" y="4183380"/>
          <a:ext cx="6506304" cy="13944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490" tIns="110490" rIns="110490" bIns="110490" numCol="1" spcCol="1270" anchor="t" anchorCtr="0">
          <a:noAutofit/>
        </a:bodyPr>
        <a:lstStyle/>
        <a:p>
          <a:pPr marL="0" lvl="0" indent="0" algn="l" defTabSz="1289050">
            <a:lnSpc>
              <a:spcPct val="90000"/>
            </a:lnSpc>
            <a:spcBef>
              <a:spcPct val="0"/>
            </a:spcBef>
            <a:spcAft>
              <a:spcPct val="35000"/>
            </a:spcAft>
            <a:buNone/>
          </a:pPr>
          <a:r>
            <a:rPr lang="en-US" sz="2900" kern="1200" baseline="0" dirty="0"/>
            <a:t>Make 2 separate folder “Open_eye” and “closed_eye” having 1000 images in each folder</a:t>
          </a:r>
          <a:endParaRPr lang="en-US" sz="2900" kern="1200" dirty="0"/>
        </a:p>
      </dsp:txBody>
      <dsp:txXfrm>
        <a:off x="0" y="4183380"/>
        <a:ext cx="6506304" cy="139446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5/21/2021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5/21/2021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5/21/2021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5/21/2021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5/21/2021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5/21/2021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5/21/2021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5/21/2021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5/21/2021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5/21/2021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5/21/2021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B709ADC9-6EAF-4268-9415-1ED5ECFA2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alphaModFix amt="40000"/>
          </a:blip>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1915128" y="1788454"/>
            <a:ext cx="8361229" cy="2098226"/>
          </a:xfrm>
        </p:spPr>
        <p:txBody>
          <a:bodyPr>
            <a:normAutofit/>
          </a:bodyPr>
          <a:lstStyle/>
          <a:p>
            <a:r>
              <a:rPr lang="en-US" sz="5600" b="1" dirty="0">
                <a:effectLst/>
                <a:latin typeface="Times New Roman" panose="02020603050405020304" pitchFamily="18" charset="0"/>
                <a:ea typeface="Times New Roman" panose="02020603050405020304" pitchFamily="18" charset="0"/>
              </a:rPr>
              <a:t>Driver Drowsiness Detection System</a:t>
            </a:r>
            <a:endParaRPr lang="en-US" sz="5600" dirty="0"/>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2679906" y="3956279"/>
            <a:ext cx="6831673" cy="1086237"/>
          </a:xfrm>
        </p:spPr>
        <p:txBody>
          <a:bodyPr>
            <a:normAutofit/>
          </a:bodyPr>
          <a:lstStyle/>
          <a:p>
            <a:pPr>
              <a:spcAft>
                <a:spcPts val="600"/>
              </a:spcAft>
            </a:pPr>
            <a:r>
              <a:rPr lang="en-US" b="1" dirty="0"/>
              <a:t>Aditya   (18csu011)                       Aman(18csu015)</a:t>
            </a:r>
          </a:p>
          <a:p>
            <a:pPr>
              <a:spcAft>
                <a:spcPts val="600"/>
              </a:spcAft>
            </a:pPr>
            <a:r>
              <a:rPr lang="en-US" b="1" dirty="0"/>
              <a:t>Deepanshu (18csu059)             Devesh(18csu061)</a:t>
            </a:r>
          </a:p>
          <a:p>
            <a:pPr>
              <a:spcAft>
                <a:spcPts val="600"/>
              </a:spcAft>
            </a:pPr>
            <a:endParaRPr lang="en-US" b="1" dirty="0"/>
          </a:p>
        </p:txBody>
      </p:sp>
    </p:spTree>
    <p:extLst>
      <p:ext uri="{BB962C8B-B14F-4D97-AF65-F5344CB8AC3E}">
        <p14:creationId xmlns:p14="http://schemas.microsoft.com/office/powerpoint/2010/main" val="74557619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C3638F2F-4688-4030-B1CC-80272444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4" name="Freeform 6">
            <a:extLst>
              <a:ext uri="{FF2B5EF4-FFF2-40B4-BE49-F238E27FC236}">
                <a16:creationId xmlns:a16="http://schemas.microsoft.com/office/drawing/2014/main" id="{48C811F0-0ED8-4A7B-BFDE-6433C690ED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973751" y="303896"/>
            <a:ext cx="1910102" cy="257067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13427208-4876-4788-966A-1EE5BCE5C4AC}"/>
              </a:ext>
            </a:extLst>
          </p:cNvPr>
          <p:cNvSpPr>
            <a:spLocks noGrp="1"/>
          </p:cNvSpPr>
          <p:nvPr>
            <p:ph type="title"/>
          </p:nvPr>
        </p:nvSpPr>
        <p:spPr>
          <a:xfrm>
            <a:off x="1253764" y="1327355"/>
            <a:ext cx="3559425" cy="4482564"/>
          </a:xfrm>
        </p:spPr>
        <p:txBody>
          <a:bodyPr>
            <a:normAutofit/>
          </a:bodyPr>
          <a:lstStyle/>
          <a:p>
            <a:r>
              <a:rPr lang="en-IN" dirty="0"/>
              <a:t>Mobilenet classifier </a:t>
            </a:r>
          </a:p>
        </p:txBody>
      </p:sp>
      <p:sp>
        <p:nvSpPr>
          <p:cNvPr id="3" name="Content Placeholder 2">
            <a:extLst>
              <a:ext uri="{FF2B5EF4-FFF2-40B4-BE49-F238E27FC236}">
                <a16:creationId xmlns:a16="http://schemas.microsoft.com/office/drawing/2014/main" id="{F898B454-23E0-411C-9299-B5B66D7CFFED}"/>
              </a:ext>
            </a:extLst>
          </p:cNvPr>
          <p:cNvSpPr>
            <a:spLocks noGrp="1"/>
          </p:cNvSpPr>
          <p:nvPr>
            <p:ph idx="1"/>
          </p:nvPr>
        </p:nvSpPr>
        <p:spPr>
          <a:xfrm>
            <a:off x="6100123" y="1327356"/>
            <a:ext cx="4872677" cy="4482564"/>
          </a:xfrm>
        </p:spPr>
        <p:txBody>
          <a:bodyPr>
            <a:normAutofit/>
          </a:bodyPr>
          <a:lstStyle/>
          <a:p>
            <a:r>
              <a:rPr lang="en-IN" b="0" i="0" dirty="0">
                <a:effectLst/>
                <a:latin typeface="Arial" panose="020B0604020202020204" pitchFamily="34" charset="0"/>
                <a:cs typeface="Arial" panose="020B0604020202020204" pitchFamily="34" charset="0"/>
              </a:rPr>
              <a:t>MobileNet is a CNN architecture model for Image Classification and Mobile Vision.</a:t>
            </a:r>
          </a:p>
          <a:p>
            <a:r>
              <a:rPr lang="en-IN" b="0" i="0" dirty="0">
                <a:effectLst/>
                <a:latin typeface="Arial" panose="020B0604020202020204" pitchFamily="34" charset="0"/>
                <a:cs typeface="Arial" panose="020B0604020202020204" pitchFamily="34" charset="0"/>
              </a:rPr>
              <a:t>It uses less computation power to run.</a:t>
            </a:r>
          </a:p>
          <a:p>
            <a:r>
              <a:rPr lang="en-IN" b="0" i="0" dirty="0">
                <a:effectLst/>
                <a:latin typeface="Arial" panose="020B0604020202020204" pitchFamily="34" charset="0"/>
                <a:cs typeface="Arial" panose="020B0604020202020204" pitchFamily="34" charset="0"/>
              </a:rPr>
              <a:t>paired with transfer learning and high efficiency it significantly increases the accuracy and overall performance.</a:t>
            </a:r>
          </a:p>
        </p:txBody>
      </p:sp>
      <p:sp>
        <p:nvSpPr>
          <p:cNvPr id="12" name="Rectangle 11">
            <a:extLst>
              <a:ext uri="{FF2B5EF4-FFF2-40B4-BE49-F238E27FC236}">
                <a16:creationId xmlns:a16="http://schemas.microsoft.com/office/drawing/2014/main" id="{AAC19CEE-435E-4643-849E-5194A57437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6453386"/>
            <a:ext cx="12191998" cy="4046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3175809968"/>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E2B8A2D-F46F-4DA5-8AFF-BC57461C28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8FE6B8-122E-45E8-AA33-F04F7E1FAFC4}"/>
              </a:ext>
            </a:extLst>
          </p:cNvPr>
          <p:cNvSpPr>
            <a:spLocks noGrp="1"/>
          </p:cNvSpPr>
          <p:nvPr>
            <p:ph type="title"/>
          </p:nvPr>
        </p:nvSpPr>
        <p:spPr>
          <a:xfrm>
            <a:off x="784743" y="685800"/>
            <a:ext cx="5793475" cy="1485900"/>
          </a:xfrm>
        </p:spPr>
        <p:txBody>
          <a:bodyPr>
            <a:normAutofit/>
          </a:bodyPr>
          <a:lstStyle/>
          <a:p>
            <a:r>
              <a:rPr lang="en-US" dirty="0"/>
              <a:t>Result/Outcome</a:t>
            </a:r>
            <a:endParaRPr lang="en-IN" dirty="0"/>
          </a:p>
        </p:txBody>
      </p:sp>
      <p:sp>
        <p:nvSpPr>
          <p:cNvPr id="3" name="Content Placeholder 2">
            <a:extLst>
              <a:ext uri="{FF2B5EF4-FFF2-40B4-BE49-F238E27FC236}">
                <a16:creationId xmlns:a16="http://schemas.microsoft.com/office/drawing/2014/main" id="{E598000A-7C1D-4988-BA9A-53ED10DFA7DE}"/>
              </a:ext>
            </a:extLst>
          </p:cNvPr>
          <p:cNvSpPr>
            <a:spLocks noGrp="1"/>
          </p:cNvSpPr>
          <p:nvPr>
            <p:ph idx="1"/>
          </p:nvPr>
        </p:nvSpPr>
        <p:spPr>
          <a:xfrm>
            <a:off x="784743" y="2286000"/>
            <a:ext cx="5793475" cy="3581400"/>
          </a:xfrm>
        </p:spPr>
        <p:txBody>
          <a:bodyPr>
            <a:normAutofit/>
          </a:bodyPr>
          <a:lstStyle/>
          <a:p>
            <a:r>
              <a:rPr lang="en-US" dirty="0">
                <a:effectLst/>
              </a:rPr>
              <a:t>Case 1:- captured eye images pass to our model checking for prediction If a driver's eye keeps close for 3 to 4 seconds it is believed that driver is drowsy shown by numpy array by negative indexing</a:t>
            </a:r>
          </a:p>
          <a:p>
            <a:pPr marL="0" indent="0">
              <a:buNone/>
            </a:pPr>
            <a:endParaRPr lang="en-US" dirty="0">
              <a:effectLst/>
            </a:endParaRPr>
          </a:p>
          <a:p>
            <a:r>
              <a:rPr lang="en-US" dirty="0">
                <a:effectLst/>
                <a:ea typeface="Times New Roman" panose="02020603050405020304" pitchFamily="18" charset="0"/>
                <a:cs typeface="Times New Roman" panose="02020603050405020304" pitchFamily="18" charset="0"/>
              </a:rPr>
              <a:t>Case 2:- captured eye image pass to our model checking for prediction If a driver’s eye keeps open Or less blinking rate that means driver in active state (not drowsy) shown by positive indexing</a:t>
            </a:r>
            <a:endParaRPr lang="en-IN" dirty="0"/>
          </a:p>
        </p:txBody>
      </p:sp>
      <p:sp>
        <p:nvSpPr>
          <p:cNvPr id="17" name="Rectangle 16">
            <a:extLst>
              <a:ext uri="{FF2B5EF4-FFF2-40B4-BE49-F238E27FC236}">
                <a16:creationId xmlns:a16="http://schemas.microsoft.com/office/drawing/2014/main" id="{292BAD85-00E4-4D0A-993C-8372E78E1A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Picture 8">
            <a:extLst>
              <a:ext uri="{FF2B5EF4-FFF2-40B4-BE49-F238E27FC236}">
                <a16:creationId xmlns:a16="http://schemas.microsoft.com/office/drawing/2014/main" id="{E4F6B28C-D604-4F88-A7B7-E0D0A84E1228}"/>
              </a:ext>
            </a:extLst>
          </p:cNvPr>
          <p:cNvPicPr/>
          <p:nvPr/>
        </p:nvPicPr>
        <p:blipFill rotWithShape="1">
          <a:blip r:embed="rId2">
            <a:extLst>
              <a:ext uri="{28A0092B-C50C-407E-A947-70E740481C1C}">
                <a14:useLocalDpi xmlns:a14="http://schemas.microsoft.com/office/drawing/2010/main" val="0"/>
              </a:ext>
            </a:extLst>
          </a:blip>
          <a:srcRect l="8453" t="25662" r="50429" b="5790"/>
          <a:stretch/>
        </p:blipFill>
        <p:spPr bwMode="auto">
          <a:xfrm>
            <a:off x="8417704" y="628650"/>
            <a:ext cx="3202796" cy="3038476"/>
          </a:xfrm>
          <a:prstGeom prst="rect">
            <a:avLst/>
          </a:prstGeom>
          <a:noFill/>
          <a:ln>
            <a:noFill/>
          </a:ln>
          <a:effectLst/>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2F9B5D0D-2ACD-4C90-BCC0-923D408D9257}"/>
              </a:ext>
            </a:extLst>
          </p:cNvPr>
          <p:cNvPicPr/>
          <p:nvPr/>
        </p:nvPicPr>
        <p:blipFill rotWithShape="1">
          <a:blip r:embed="rId3">
            <a:extLst>
              <a:ext uri="{28A0092B-C50C-407E-A947-70E740481C1C}">
                <a14:useLocalDpi xmlns:a14="http://schemas.microsoft.com/office/drawing/2010/main" val="0"/>
              </a:ext>
            </a:extLst>
          </a:blip>
          <a:srcRect l="7409" t="24822" r="54512" b="8308"/>
          <a:stretch/>
        </p:blipFill>
        <p:spPr bwMode="auto">
          <a:xfrm>
            <a:off x="8417704" y="4152900"/>
            <a:ext cx="3348964" cy="2705100"/>
          </a:xfrm>
          <a:prstGeom prst="rect">
            <a:avLst/>
          </a:prstGeom>
          <a:noFill/>
          <a:ln>
            <a:noFill/>
          </a:ln>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706418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25E602A-53EB-4CB1-9633-3EC058740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D465A0-7635-4EEC-949A-C98873EB8591}"/>
              </a:ext>
            </a:extLst>
          </p:cNvPr>
          <p:cNvSpPr>
            <a:spLocks noGrp="1"/>
          </p:cNvSpPr>
          <p:nvPr>
            <p:ph type="title"/>
          </p:nvPr>
        </p:nvSpPr>
        <p:spPr>
          <a:xfrm>
            <a:off x="5100824" y="685800"/>
            <a:ext cx="6176776" cy="1485900"/>
          </a:xfrm>
        </p:spPr>
        <p:txBody>
          <a:bodyPr>
            <a:normAutofit/>
          </a:bodyPr>
          <a:lstStyle/>
          <a:p>
            <a:r>
              <a:rPr lang="en-IN" dirty="0"/>
              <a:t>Result/Outcome</a:t>
            </a:r>
          </a:p>
        </p:txBody>
      </p:sp>
      <p:pic>
        <p:nvPicPr>
          <p:cNvPr id="5" name="Picture 4">
            <a:extLst>
              <a:ext uri="{FF2B5EF4-FFF2-40B4-BE49-F238E27FC236}">
                <a16:creationId xmlns:a16="http://schemas.microsoft.com/office/drawing/2014/main" id="{94034BDB-F406-4C82-B426-306FDCEDE133}"/>
              </a:ext>
            </a:extLst>
          </p:cNvPr>
          <p:cNvPicPr/>
          <p:nvPr/>
        </p:nvPicPr>
        <p:blipFill rotWithShape="1">
          <a:blip r:embed="rId2">
            <a:extLst>
              <a:ext uri="{28A0092B-C50C-407E-A947-70E740481C1C}">
                <a14:useLocalDpi xmlns:a14="http://schemas.microsoft.com/office/drawing/2010/main" val="0"/>
              </a:ext>
            </a:extLst>
          </a:blip>
          <a:srcRect l="5040" t="27182" r="45006" b="26390"/>
          <a:stretch/>
        </p:blipFill>
        <p:spPr bwMode="auto">
          <a:xfrm>
            <a:off x="190501" y="390525"/>
            <a:ext cx="3861312" cy="2580527"/>
          </a:xfrm>
          <a:prstGeom prst="rect">
            <a:avLst/>
          </a:prstGeom>
          <a:noFill/>
          <a:ln>
            <a:noFill/>
          </a:ln>
          <a:effectLst/>
          <a:extLst>
            <a:ext uri="{53640926-AAD7-44D8-BBD7-CCE9431645EC}">
              <a14:shadowObscured xmlns:a14="http://schemas.microsoft.com/office/drawing/2010/main"/>
            </a:ext>
          </a:extLst>
        </p:spPr>
      </p:pic>
      <p:pic>
        <p:nvPicPr>
          <p:cNvPr id="4" name="Picture 3">
            <a:extLst>
              <a:ext uri="{FF2B5EF4-FFF2-40B4-BE49-F238E27FC236}">
                <a16:creationId xmlns:a16="http://schemas.microsoft.com/office/drawing/2014/main" id="{DA7CC4C1-BE97-4055-976D-AAEB3BFC44F5}"/>
              </a:ext>
            </a:extLst>
          </p:cNvPr>
          <p:cNvPicPr/>
          <p:nvPr/>
        </p:nvPicPr>
        <p:blipFill rotWithShape="1">
          <a:blip r:embed="rId3">
            <a:extLst>
              <a:ext uri="{28A0092B-C50C-407E-A947-70E740481C1C}">
                <a14:useLocalDpi xmlns:a14="http://schemas.microsoft.com/office/drawing/2010/main" val="0"/>
              </a:ext>
            </a:extLst>
          </a:blip>
          <a:srcRect l="6097" t="22991" r="28930" b="5172"/>
          <a:stretch/>
        </p:blipFill>
        <p:spPr bwMode="auto">
          <a:xfrm>
            <a:off x="190500" y="3638550"/>
            <a:ext cx="3861312" cy="3105150"/>
          </a:xfrm>
          <a:prstGeom prst="rect">
            <a:avLst/>
          </a:prstGeom>
          <a:noFill/>
          <a:ln>
            <a:noFill/>
          </a:ln>
          <a:effectLst/>
          <a:extLst>
            <a:ext uri="{53640926-AAD7-44D8-BBD7-CCE9431645EC}">
              <a14:shadowObscured xmlns:a14="http://schemas.microsoft.com/office/drawing/2010/main"/>
            </a:ext>
          </a:extLst>
        </p:spPr>
      </p:pic>
      <p:sp>
        <p:nvSpPr>
          <p:cNvPr id="12" name="Rectangle 11">
            <a:extLst>
              <a:ext uri="{FF2B5EF4-FFF2-40B4-BE49-F238E27FC236}">
                <a16:creationId xmlns:a16="http://schemas.microsoft.com/office/drawing/2014/main" id="{E832F3F2-2294-4A8D-ABDC-234B853C7C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354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1F4A97DC-8F33-42C4-AE21-5893C3C8C105}"/>
              </a:ext>
            </a:extLst>
          </p:cNvPr>
          <p:cNvSpPr>
            <a:spLocks noGrp="1"/>
          </p:cNvSpPr>
          <p:nvPr>
            <p:ph idx="1"/>
          </p:nvPr>
        </p:nvSpPr>
        <p:spPr>
          <a:xfrm>
            <a:off x="5100824" y="2286000"/>
            <a:ext cx="6176776" cy="3581400"/>
          </a:xfrm>
        </p:spPr>
        <p:txBody>
          <a:bodyPr>
            <a:normAutofit/>
          </a:bodyPr>
          <a:lstStyle/>
          <a:p>
            <a:r>
              <a:rPr lang="en-US">
                <a:effectLst/>
                <a:ea typeface="Times New Roman" panose="02020603050405020304" pitchFamily="18" charset="0"/>
                <a:cs typeface="Times New Roman" panose="02020603050405020304" pitchFamily="18" charset="0"/>
              </a:rPr>
              <a:t>Case 3:- Captured Face images pass to our model Firstly Face detection and eye region extraction</a:t>
            </a:r>
            <a:r>
              <a:rPr lang="en-US" b="1">
                <a:effectLst/>
                <a:ea typeface="Times New Roman" panose="02020603050405020304" pitchFamily="18" charset="0"/>
                <a:cs typeface="Times New Roman" panose="02020603050405020304" pitchFamily="18" charset="0"/>
              </a:rPr>
              <a:t> </a:t>
            </a:r>
            <a:r>
              <a:rPr lang="en-US">
                <a:effectLst/>
                <a:ea typeface="Times New Roman" panose="02020603050405020304" pitchFamily="18" charset="0"/>
                <a:cs typeface="Times New Roman" panose="02020603050405020304" pitchFamily="18" charset="0"/>
              </a:rPr>
              <a:t>technique apply of our image this extracted eye image check If a driver eye keep open then numpy array pass positive indexing value otherwise driver eye keep closed then numpy array pass negative indexing value</a:t>
            </a:r>
            <a:endParaRPr lang="en-IN" dirty="0"/>
          </a:p>
        </p:txBody>
      </p:sp>
    </p:spTree>
    <p:extLst>
      <p:ext uri="{BB962C8B-B14F-4D97-AF65-F5344CB8AC3E}">
        <p14:creationId xmlns:p14="http://schemas.microsoft.com/office/powerpoint/2010/main" val="32771496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982118-9D51-420C-A9AD-1A692F9A95AE}"/>
              </a:ext>
            </a:extLst>
          </p:cNvPr>
          <p:cNvSpPr>
            <a:spLocks noGrp="1"/>
          </p:cNvSpPr>
          <p:nvPr>
            <p:ph type="title"/>
          </p:nvPr>
        </p:nvSpPr>
        <p:spPr>
          <a:xfrm>
            <a:off x="8471424" y="1110882"/>
            <a:ext cx="3053039" cy="1060817"/>
          </a:xfrm>
        </p:spPr>
        <p:txBody>
          <a:bodyPr anchor="b">
            <a:normAutofit/>
          </a:bodyPr>
          <a:lstStyle/>
          <a:p>
            <a:r>
              <a:rPr lang="en-IN" sz="2800"/>
              <a:t>Results/Outcome</a:t>
            </a:r>
          </a:p>
        </p:txBody>
      </p:sp>
      <p:pic>
        <p:nvPicPr>
          <p:cNvPr id="5" name="Picture 4" descr="A person with a beard&#10;&#10;Description automatically generated with low confidence">
            <a:extLst>
              <a:ext uri="{FF2B5EF4-FFF2-40B4-BE49-F238E27FC236}">
                <a16:creationId xmlns:a16="http://schemas.microsoft.com/office/drawing/2014/main" id="{8022BAAE-E058-4778-9EA4-5C49C152841B}"/>
              </a:ext>
            </a:extLst>
          </p:cNvPr>
          <p:cNvPicPr>
            <a:picLocks noChangeAspect="1"/>
          </p:cNvPicPr>
          <p:nvPr/>
        </p:nvPicPr>
        <p:blipFill>
          <a:blip r:embed="rId2"/>
          <a:stretch>
            <a:fillRect/>
          </a:stretch>
        </p:blipFill>
        <p:spPr>
          <a:xfrm>
            <a:off x="634275" y="668848"/>
            <a:ext cx="6900380" cy="5520304"/>
          </a:xfrm>
          <a:prstGeom prst="rect">
            <a:avLst/>
          </a:prstGeom>
        </p:spPr>
      </p:pic>
      <p:sp>
        <p:nvSpPr>
          <p:cNvPr id="3" name="Content Placeholder 2">
            <a:extLst>
              <a:ext uri="{FF2B5EF4-FFF2-40B4-BE49-F238E27FC236}">
                <a16:creationId xmlns:a16="http://schemas.microsoft.com/office/drawing/2014/main" id="{CB685DFD-8791-4880-8A7E-EC2D7F4B954D}"/>
              </a:ext>
            </a:extLst>
          </p:cNvPr>
          <p:cNvSpPr>
            <a:spLocks noGrp="1"/>
          </p:cNvSpPr>
          <p:nvPr>
            <p:ph idx="1"/>
          </p:nvPr>
        </p:nvSpPr>
        <p:spPr>
          <a:xfrm>
            <a:off x="8471423" y="2286000"/>
            <a:ext cx="3053039" cy="3931920"/>
          </a:xfrm>
        </p:spPr>
        <p:txBody>
          <a:bodyPr>
            <a:normAutofit/>
          </a:bodyPr>
          <a:lstStyle/>
          <a:p>
            <a:r>
              <a:rPr lang="en-IN" dirty="0">
                <a:latin typeface="Arial" panose="020B0604020202020204" pitchFamily="34" charset="0"/>
                <a:cs typeface="Arial" panose="020B0604020202020204" pitchFamily="34" charset="0"/>
              </a:rPr>
              <a:t>In Case of Videography </a:t>
            </a:r>
            <a:r>
              <a:rPr lang="en-US" dirty="0">
                <a:latin typeface="Arial" panose="020B0604020202020204" pitchFamily="34" charset="0"/>
                <a:ea typeface="Times New Roman" panose="02020603050405020304" pitchFamily="18" charset="0"/>
                <a:cs typeface="Arial" panose="020B0604020202020204" pitchFamily="34" charset="0"/>
              </a:rPr>
              <a:t>If a driver's eye keeps close for 3 to 4 seconds it is believed that driver is drowsy and not in active state and it will generate an alarm</a:t>
            </a:r>
            <a:endParaRPr lang="en-IN" dirty="0"/>
          </a:p>
        </p:txBody>
      </p:sp>
      <p:sp>
        <p:nvSpPr>
          <p:cNvPr id="12"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9061116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7D6D3D-2197-4285-8CD2-D3896839F7FC}"/>
              </a:ext>
            </a:extLst>
          </p:cNvPr>
          <p:cNvSpPr>
            <a:spLocks noGrp="1"/>
          </p:cNvSpPr>
          <p:nvPr>
            <p:ph type="title"/>
          </p:nvPr>
        </p:nvSpPr>
        <p:spPr>
          <a:xfrm>
            <a:off x="8471424" y="1110882"/>
            <a:ext cx="3053039" cy="1060817"/>
          </a:xfrm>
        </p:spPr>
        <p:txBody>
          <a:bodyPr anchor="b">
            <a:normAutofit/>
          </a:bodyPr>
          <a:lstStyle/>
          <a:p>
            <a:r>
              <a:rPr lang="en-IN" sz="2800" dirty="0"/>
              <a:t>Results/Outcome</a:t>
            </a:r>
          </a:p>
        </p:txBody>
      </p:sp>
      <p:pic>
        <p:nvPicPr>
          <p:cNvPr id="5" name="Picture 4" descr="A picture containing text, person&#10;&#10;Description automatically generated">
            <a:extLst>
              <a:ext uri="{FF2B5EF4-FFF2-40B4-BE49-F238E27FC236}">
                <a16:creationId xmlns:a16="http://schemas.microsoft.com/office/drawing/2014/main" id="{BA018DA9-3456-4BE5-A56B-A308E371BD08}"/>
              </a:ext>
            </a:extLst>
          </p:cNvPr>
          <p:cNvPicPr>
            <a:picLocks noChangeAspect="1"/>
          </p:cNvPicPr>
          <p:nvPr/>
        </p:nvPicPr>
        <p:blipFill>
          <a:blip r:embed="rId2"/>
          <a:stretch>
            <a:fillRect/>
          </a:stretch>
        </p:blipFill>
        <p:spPr>
          <a:xfrm>
            <a:off x="634275" y="686099"/>
            <a:ext cx="6900380" cy="5485802"/>
          </a:xfrm>
          <a:prstGeom prst="rect">
            <a:avLst/>
          </a:prstGeom>
        </p:spPr>
      </p:pic>
      <p:sp>
        <p:nvSpPr>
          <p:cNvPr id="3" name="Content Placeholder 2">
            <a:extLst>
              <a:ext uri="{FF2B5EF4-FFF2-40B4-BE49-F238E27FC236}">
                <a16:creationId xmlns:a16="http://schemas.microsoft.com/office/drawing/2014/main" id="{D966D776-B2CE-46D3-B569-0E0F24392714}"/>
              </a:ext>
            </a:extLst>
          </p:cNvPr>
          <p:cNvSpPr>
            <a:spLocks noGrp="1"/>
          </p:cNvSpPr>
          <p:nvPr>
            <p:ph idx="1"/>
          </p:nvPr>
        </p:nvSpPr>
        <p:spPr>
          <a:xfrm>
            <a:off x="8471423" y="2286000"/>
            <a:ext cx="3053039" cy="3931920"/>
          </a:xfrm>
        </p:spPr>
        <p:txBody>
          <a:bodyPr>
            <a:normAutofit/>
          </a:bodyPr>
          <a:lstStyle/>
          <a:p>
            <a:r>
              <a:rPr lang="en-US" i="0" dirty="0">
                <a:effectLst/>
                <a:latin typeface="Arial" panose="020B0604020202020204" pitchFamily="34" charset="0"/>
                <a:ea typeface="Times New Roman" panose="02020603050405020304" pitchFamily="18" charset="0"/>
                <a:cs typeface="Arial" panose="020B0604020202020204" pitchFamily="34" charset="0"/>
              </a:rPr>
              <a:t>If a driver's eye behave normal blinking rate it means driver is drowsy and not in active state and it will generate an alarm</a:t>
            </a:r>
            <a:r>
              <a:rPr lang="en-IN" dirty="0"/>
              <a:t> </a:t>
            </a:r>
          </a:p>
        </p:txBody>
      </p:sp>
      <p:sp>
        <p:nvSpPr>
          <p:cNvPr id="12"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8903920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14902AA-4E7E-4D93-A756-AC2EF9AAF9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0" name="Freeform 6">
            <a:extLst>
              <a:ext uri="{FF2B5EF4-FFF2-40B4-BE49-F238E27FC236}">
                <a16:creationId xmlns:a16="http://schemas.microsoft.com/office/drawing/2014/main" id="{AE0AE5A0-0098-4DC4-82DC-CCE4071B6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8299640"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2" name="Rectangle 11">
            <a:extLst>
              <a:ext uri="{FF2B5EF4-FFF2-40B4-BE49-F238E27FC236}">
                <a16:creationId xmlns:a16="http://schemas.microsoft.com/office/drawing/2014/main" id="{B6D28670-6E3D-4F4B-AD22-EFA33BF3C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0266" y="1010266"/>
            <a:ext cx="10171466" cy="4857133"/>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1BCED6-3C01-4F50-B3D2-3506827AA63C}"/>
              </a:ext>
            </a:extLst>
          </p:cNvPr>
          <p:cNvSpPr>
            <a:spLocks noGrp="1"/>
          </p:cNvSpPr>
          <p:nvPr>
            <p:ph type="title"/>
          </p:nvPr>
        </p:nvSpPr>
        <p:spPr>
          <a:xfrm>
            <a:off x="1494430" y="1398896"/>
            <a:ext cx="9325970" cy="1160059"/>
          </a:xfrm>
        </p:spPr>
        <p:txBody>
          <a:bodyPr>
            <a:normAutofit/>
          </a:bodyPr>
          <a:lstStyle/>
          <a:p>
            <a:r>
              <a:rPr lang="en-IN"/>
              <a:t>Conclusion</a:t>
            </a:r>
            <a:endParaRPr lang="en-IN" dirty="0"/>
          </a:p>
        </p:txBody>
      </p:sp>
      <p:sp>
        <p:nvSpPr>
          <p:cNvPr id="3" name="Content Placeholder 2">
            <a:extLst>
              <a:ext uri="{FF2B5EF4-FFF2-40B4-BE49-F238E27FC236}">
                <a16:creationId xmlns:a16="http://schemas.microsoft.com/office/drawing/2014/main" id="{0667FD8C-C22C-48D0-ACEC-82172A2E63DE}"/>
              </a:ext>
            </a:extLst>
          </p:cNvPr>
          <p:cNvSpPr>
            <a:spLocks noGrp="1"/>
          </p:cNvSpPr>
          <p:nvPr>
            <p:ph idx="1"/>
          </p:nvPr>
        </p:nvSpPr>
        <p:spPr>
          <a:xfrm>
            <a:off x="1494430" y="2739787"/>
            <a:ext cx="9325970" cy="2946779"/>
          </a:xfrm>
        </p:spPr>
        <p:txBody>
          <a:bodyPr>
            <a:normAutofit/>
          </a:bodyPr>
          <a:lstStyle/>
          <a:p>
            <a:pPr marL="0" indent="0">
              <a:buNone/>
            </a:pPr>
            <a:r>
              <a:rPr lang="en-US">
                <a:effectLst/>
                <a:latin typeface="Times New Roman" panose="02020603050405020304" pitchFamily="18" charset="0"/>
                <a:ea typeface="Times New Roman" panose="02020603050405020304" pitchFamily="18" charset="0"/>
                <a:cs typeface="Times New Roman" panose="02020603050405020304" pitchFamily="18" charset="0"/>
              </a:rPr>
              <a:t>We conclude that </a:t>
            </a:r>
            <a:r>
              <a:rPr lang="en-US">
                <a:latin typeface="Times New Roman" panose="02020603050405020304" pitchFamily="18" charset="0"/>
                <a:ea typeface="Times New Roman" panose="02020603050405020304" pitchFamily="18" charset="0"/>
                <a:cs typeface="Times New Roman" panose="02020603050405020304" pitchFamily="18" charset="0"/>
              </a:rPr>
              <a:t>fatal accidents can be avoided by using such advanced systems, which help regain </a:t>
            </a:r>
            <a:r>
              <a:rPr lang="en-US">
                <a:effectLst/>
                <a:latin typeface="Times New Roman" panose="02020603050405020304" pitchFamily="18" charset="0"/>
                <a:ea typeface="Times New Roman" panose="02020603050405020304" pitchFamily="18" charset="0"/>
                <a:cs typeface="Times New Roman" panose="02020603050405020304" pitchFamily="18" charset="0"/>
              </a:rPr>
              <a:t>consciousness within time. Technique used include, eye closure time and total eye blink (greater than 3 second based on the facial landmark). Eye closure time was used to compare with a standard value in normal physical condition. The total eye blink per minute is recorded then compared according to the different time of day. If any of the above methods is unsatisfied then the system decides the driver is unconscious.</a:t>
            </a:r>
            <a:endParaRPr lang="en-IN" dirty="0"/>
          </a:p>
        </p:txBody>
      </p:sp>
    </p:spTree>
    <p:extLst>
      <p:ext uri="{BB962C8B-B14F-4D97-AF65-F5344CB8AC3E}">
        <p14:creationId xmlns:p14="http://schemas.microsoft.com/office/powerpoint/2010/main" val="4190503876"/>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812C54-7AEF-4ABB-826E-221F51CB0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6BEB2B-D20F-4C9B-9210-2E3594816C5D}"/>
              </a:ext>
            </a:extLst>
          </p:cNvPr>
          <p:cNvSpPr>
            <a:spLocks noGrp="1"/>
          </p:cNvSpPr>
          <p:nvPr>
            <p:ph type="title"/>
          </p:nvPr>
        </p:nvSpPr>
        <p:spPr>
          <a:xfrm>
            <a:off x="3363864" y="685800"/>
            <a:ext cx="7705164" cy="1485900"/>
          </a:xfrm>
        </p:spPr>
        <p:txBody>
          <a:bodyPr>
            <a:normAutofit/>
          </a:bodyPr>
          <a:lstStyle/>
          <a:p>
            <a:r>
              <a:rPr lang="en-US" dirty="0"/>
              <a:t>Future Prospects</a:t>
            </a:r>
            <a:endParaRPr lang="en-IN" dirty="0"/>
          </a:p>
        </p:txBody>
      </p:sp>
      <p:sp>
        <p:nvSpPr>
          <p:cNvPr id="10" name="Rectangle 9">
            <a:extLst>
              <a:ext uri="{FF2B5EF4-FFF2-40B4-BE49-F238E27FC236}">
                <a16:creationId xmlns:a16="http://schemas.microsoft.com/office/drawing/2014/main" id="{891F40E4-8A76-44CF-91EC-9073673526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6"/>
            <a:ext cx="304441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72171013-D973-4187-9CF2-EE098EEF81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81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C963373F-0BAA-4497-B42B-BA938147573E}"/>
              </a:ext>
            </a:extLst>
          </p:cNvPr>
          <p:cNvSpPr>
            <a:spLocks noGrp="1"/>
          </p:cNvSpPr>
          <p:nvPr>
            <p:ph idx="1"/>
          </p:nvPr>
        </p:nvSpPr>
        <p:spPr>
          <a:xfrm>
            <a:off x="3363864" y="2286000"/>
            <a:ext cx="7705164" cy="3581400"/>
          </a:xfrm>
        </p:spPr>
        <p:txBody>
          <a:bodyPr>
            <a:normAutofit/>
          </a:bodyPr>
          <a:lstStyle/>
          <a:p>
            <a:pPr marL="0" indent="0">
              <a:buNone/>
            </a:pPr>
            <a:r>
              <a:rPr lang="en-US" dirty="0">
                <a:effectLst/>
                <a:latin typeface="Arial" panose="020B0604020202020204" pitchFamily="34" charset="0"/>
                <a:ea typeface="Times New Roman" panose="02020603050405020304" pitchFamily="18" charset="0"/>
                <a:cs typeface="Arial" panose="020B0604020202020204" pitchFamily="34" charset="0"/>
              </a:rPr>
              <a:t>In the future, we look forward to integrating this system into an android app to make it easily accessible for all. Then the complexity of implementation will be alleviated, and it will be portable. Also, paired with a portable IR camera it will be possible to run the system at night times also.</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438167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0"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1"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pic>
        <p:nvPicPr>
          <p:cNvPr id="5" name="Picture 4" descr="Metal tic-tac-toe game pieces">
            <a:extLst>
              <a:ext uri="{FF2B5EF4-FFF2-40B4-BE49-F238E27FC236}">
                <a16:creationId xmlns:a16="http://schemas.microsoft.com/office/drawing/2014/main" id="{7D9537A8-47B2-40EC-B398-04EA59F9E535}"/>
              </a:ext>
            </a:extLst>
          </p:cNvPr>
          <p:cNvPicPr>
            <a:picLocks noChangeAspect="1"/>
          </p:cNvPicPr>
          <p:nvPr/>
        </p:nvPicPr>
        <p:blipFill rotWithShape="1">
          <a:blip r:embed="rId2">
            <a:grayscl/>
          </a:blip>
          <a:srcRect t="19232" b="5754"/>
          <a:stretch/>
        </p:blipFill>
        <p:spPr>
          <a:xfrm>
            <a:off x="20" y="10"/>
            <a:ext cx="12191980" cy="6859300"/>
          </a:xfrm>
          <a:prstGeom prst="rect">
            <a:avLst/>
          </a:prstGeom>
        </p:spPr>
      </p:pic>
      <p:sp>
        <p:nvSpPr>
          <p:cNvPr id="13" name="Rectangle 12">
            <a:extLst>
              <a:ext uri="{FF2B5EF4-FFF2-40B4-BE49-F238E27FC236}">
                <a16:creationId xmlns:a16="http://schemas.microsoft.com/office/drawing/2014/main" id="{334BA972-C640-4E2E-B1AC-162A1ABA4C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 y="0"/>
            <a:ext cx="12192000" cy="6858000"/>
          </a:xfrm>
          <a:prstGeom prst="rect">
            <a:avLst/>
          </a:prstGeom>
          <a:gradFill flip="none" rotWithShape="1">
            <a:gsLst>
              <a:gs pos="30000">
                <a:schemeClr val="bg2">
                  <a:alpha val="75000"/>
                </a:schemeClr>
              </a:gs>
              <a:gs pos="100000">
                <a:schemeClr val="bg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
            <a:extLst>
              <a:ext uri="{FF2B5EF4-FFF2-40B4-BE49-F238E27FC236}">
                <a16:creationId xmlns:a16="http://schemas.microsoft.com/office/drawing/2014/main" id="{AB4EBAB6-4362-4DD4-B97E-6707AFA57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7" name="Freeform 6">
            <a:extLst>
              <a:ext uri="{FF2B5EF4-FFF2-40B4-BE49-F238E27FC236}">
                <a16:creationId xmlns:a16="http://schemas.microsoft.com/office/drawing/2014/main" id="{2FA5E0A6-4D2A-405F-AA56-A8E597834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3" name="TextBox 2">
            <a:extLst>
              <a:ext uri="{FF2B5EF4-FFF2-40B4-BE49-F238E27FC236}">
                <a16:creationId xmlns:a16="http://schemas.microsoft.com/office/drawing/2014/main" id="{B94FBD03-B8D9-4A4A-A187-ADAE57713C17}"/>
              </a:ext>
            </a:extLst>
          </p:cNvPr>
          <p:cNvSpPr txBox="1"/>
          <p:nvPr/>
        </p:nvSpPr>
        <p:spPr>
          <a:xfrm>
            <a:off x="1915128" y="1788454"/>
            <a:ext cx="8361229" cy="2098226"/>
          </a:xfrm>
          <a:prstGeom prst="rect">
            <a:avLst/>
          </a:prstGeom>
        </p:spPr>
        <p:txBody>
          <a:bodyPr vert="horz" lIns="91440" tIns="45720" rIns="91440" bIns="45720" rtlCol="0" anchor="b">
            <a:normAutofit/>
          </a:bodyPr>
          <a:lstStyle/>
          <a:p>
            <a:pPr algn="ctr" defTabSz="914400">
              <a:lnSpc>
                <a:spcPct val="89000"/>
              </a:lnSpc>
              <a:spcBef>
                <a:spcPct val="0"/>
              </a:spcBef>
              <a:spcAft>
                <a:spcPts val="600"/>
              </a:spcAft>
            </a:pPr>
            <a:r>
              <a:rPr lang="en-US" sz="7200" cap="all">
                <a:solidFill>
                  <a:schemeClr val="tx2"/>
                </a:solidFill>
                <a:latin typeface="+mj-lt"/>
                <a:ea typeface="+mj-ea"/>
                <a:cs typeface="+mj-cs"/>
              </a:rPr>
              <a:t>Thankyou</a:t>
            </a:r>
          </a:p>
        </p:txBody>
      </p:sp>
    </p:spTree>
    <p:extLst>
      <p:ext uri="{BB962C8B-B14F-4D97-AF65-F5344CB8AC3E}">
        <p14:creationId xmlns:p14="http://schemas.microsoft.com/office/powerpoint/2010/main" val="891661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75F4A0-FEAF-4F1B-9C48-7688BF9D41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9AE192-61E5-463F-8662-35073890F1DC}"/>
              </a:ext>
            </a:extLst>
          </p:cNvPr>
          <p:cNvSpPr>
            <a:spLocks noGrp="1"/>
          </p:cNvSpPr>
          <p:nvPr>
            <p:ph type="title"/>
          </p:nvPr>
        </p:nvSpPr>
        <p:spPr>
          <a:xfrm>
            <a:off x="1105469" y="5423537"/>
            <a:ext cx="9867331" cy="868081"/>
          </a:xfrm>
        </p:spPr>
        <p:txBody>
          <a:bodyPr anchor="ctr">
            <a:normAutofit/>
          </a:bodyPr>
          <a:lstStyle/>
          <a:p>
            <a:r>
              <a:rPr lang="en-IN" b="1" i="0">
                <a:effectLst/>
                <a:latin typeface="Google Sans"/>
              </a:rPr>
              <a:t>Drowsy Driving Problem</a:t>
            </a:r>
            <a:endParaRPr lang="en-IN" dirty="0"/>
          </a:p>
        </p:txBody>
      </p:sp>
      <p:sp>
        <p:nvSpPr>
          <p:cNvPr id="10" name="Freeform: Shape 9">
            <a:extLst>
              <a:ext uri="{FF2B5EF4-FFF2-40B4-BE49-F238E27FC236}">
                <a16:creationId xmlns:a16="http://schemas.microsoft.com/office/drawing/2014/main" id="{F1EC79F3-0DE6-47BA-9C5C-039C54F4AC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730653" y="-921117"/>
            <a:ext cx="1756584" cy="4408488"/>
          </a:xfrm>
          <a:custGeom>
            <a:avLst/>
            <a:gdLst>
              <a:gd name="connsiteX0" fmla="*/ 1756584 w 1756584"/>
              <a:gd name="connsiteY0" fmla="*/ 4408488 h 4408488"/>
              <a:gd name="connsiteX1" fmla="*/ 1756584 w 1756584"/>
              <a:gd name="connsiteY1" fmla="*/ 0 h 4408488"/>
              <a:gd name="connsiteX2" fmla="*/ 1350810 w 1756584"/>
              <a:gd name="connsiteY2" fmla="*/ 0 h 4408488"/>
              <a:gd name="connsiteX3" fmla="*/ 1350810 w 1756584"/>
              <a:gd name="connsiteY3" fmla="*/ 4024068 h 4408488"/>
              <a:gd name="connsiteX4" fmla="*/ 0 w 1756584"/>
              <a:gd name="connsiteY4" fmla="*/ 4023445 h 4408488"/>
              <a:gd name="connsiteX5" fmla="*/ 0 w 1756584"/>
              <a:gd name="connsiteY5" fmla="*/ 4408488 h 440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56584" h="4408488">
                <a:moveTo>
                  <a:pt x="1756584" y="4408488"/>
                </a:moveTo>
                <a:lnTo>
                  <a:pt x="1756584" y="0"/>
                </a:lnTo>
                <a:lnTo>
                  <a:pt x="1350810" y="0"/>
                </a:lnTo>
                <a:lnTo>
                  <a:pt x="1350810" y="4024068"/>
                </a:lnTo>
                <a:lnTo>
                  <a:pt x="0" y="4023445"/>
                </a:lnTo>
                <a:lnTo>
                  <a:pt x="0" y="4408488"/>
                </a:lnTo>
                <a:close/>
              </a:path>
            </a:pathLst>
          </a:custGeom>
          <a:solidFill>
            <a:schemeClr val="tx2"/>
          </a:solidFill>
          <a:ln w="0">
            <a:noFill/>
            <a:prstDash val="solid"/>
            <a:round/>
            <a:headEnd/>
            <a:tailEnd/>
          </a:ln>
        </p:spPr>
        <p:txBody>
          <a:bodyPr wrap="square">
            <a:noAutofit/>
          </a:bodyPr>
          <a:lstStyle/>
          <a:p>
            <a:endParaRPr lang="en-US" dirty="0"/>
          </a:p>
        </p:txBody>
      </p:sp>
      <p:sp>
        <p:nvSpPr>
          <p:cNvPr id="12" name="Freeform: Shape 11">
            <a:extLst>
              <a:ext uri="{FF2B5EF4-FFF2-40B4-BE49-F238E27FC236}">
                <a16:creationId xmlns:a16="http://schemas.microsoft.com/office/drawing/2014/main" id="{C86C2B07-2A41-4CB1-9C51-F037AF417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8673443" y="2182330"/>
            <a:ext cx="1755930" cy="4408488"/>
          </a:xfrm>
          <a:custGeom>
            <a:avLst/>
            <a:gdLst>
              <a:gd name="connsiteX0" fmla="*/ 0 w 1755930"/>
              <a:gd name="connsiteY0" fmla="*/ 4023420 h 4408488"/>
              <a:gd name="connsiteX1" fmla="*/ 1 w 1755930"/>
              <a:gd name="connsiteY1" fmla="*/ 4408488 h 4408488"/>
              <a:gd name="connsiteX2" fmla="*/ 1755930 w 1755930"/>
              <a:gd name="connsiteY2" fmla="*/ 4408488 h 4408488"/>
              <a:gd name="connsiteX3" fmla="*/ 1755930 w 1755930"/>
              <a:gd name="connsiteY3" fmla="*/ 0 h 4408488"/>
              <a:gd name="connsiteX4" fmla="*/ 1350156 w 1755930"/>
              <a:gd name="connsiteY4" fmla="*/ 0 h 4408488"/>
              <a:gd name="connsiteX5" fmla="*/ 1350156 w 1755930"/>
              <a:gd name="connsiteY5" fmla="*/ 4023628 h 4408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55930" h="4408488">
                <a:moveTo>
                  <a:pt x="0" y="4023420"/>
                </a:moveTo>
                <a:lnTo>
                  <a:pt x="1" y="4408488"/>
                </a:lnTo>
                <a:lnTo>
                  <a:pt x="1755930" y="4408488"/>
                </a:lnTo>
                <a:lnTo>
                  <a:pt x="1755930" y="0"/>
                </a:lnTo>
                <a:lnTo>
                  <a:pt x="1350156" y="0"/>
                </a:lnTo>
                <a:lnTo>
                  <a:pt x="1350156" y="4023628"/>
                </a:lnTo>
                <a:close/>
              </a:path>
            </a:pathLst>
          </a:custGeom>
          <a:solidFill>
            <a:schemeClr val="tx2"/>
          </a:solidFill>
          <a:ln w="0">
            <a:noFill/>
            <a:prstDash val="solid"/>
            <a:round/>
            <a:headEnd/>
            <a:tailEnd/>
          </a:ln>
        </p:spPr>
      </p:sp>
      <p:sp>
        <p:nvSpPr>
          <p:cNvPr id="3" name="Content Placeholder 2">
            <a:extLst>
              <a:ext uri="{FF2B5EF4-FFF2-40B4-BE49-F238E27FC236}">
                <a16:creationId xmlns:a16="http://schemas.microsoft.com/office/drawing/2014/main" id="{809B0500-7296-44AA-B5B8-ABA32ED4E47B}"/>
              </a:ext>
            </a:extLst>
          </p:cNvPr>
          <p:cNvSpPr>
            <a:spLocks noGrp="1"/>
          </p:cNvSpPr>
          <p:nvPr>
            <p:ph idx="1"/>
          </p:nvPr>
        </p:nvSpPr>
        <p:spPr>
          <a:xfrm>
            <a:off x="1219201" y="1123486"/>
            <a:ext cx="9639868" cy="3516753"/>
          </a:xfrm>
        </p:spPr>
        <p:txBody>
          <a:bodyPr anchor="ctr">
            <a:normAutofit/>
          </a:bodyPr>
          <a:lstStyle/>
          <a:p>
            <a:r>
              <a:rPr lang="en-IN" b="0" i="0">
                <a:effectLst/>
                <a:latin typeface="arial" panose="020B0604020202020204" pitchFamily="34" charset="0"/>
              </a:rPr>
              <a:t>Drowsy Driving is the dangerous combination of driving and sleepiness or fatigue</a:t>
            </a:r>
          </a:p>
          <a:p>
            <a:r>
              <a:rPr lang="en-IN" i="0">
                <a:effectLst/>
                <a:latin typeface="arial" panose="020B0604020202020204" pitchFamily="34" charset="0"/>
              </a:rPr>
              <a:t>It has been estimated that drowsiness causes between 10% and 20% of traffic accidents, causing both fatalities dead and injuries, whereas within the trucking industry 57% of fatal truck accidents are caused by this problem </a:t>
            </a:r>
            <a:r>
              <a:rPr lang="en-IN" b="0" i="0">
                <a:effectLst/>
                <a:latin typeface="arial" panose="020B0604020202020204" pitchFamily="34" charset="0"/>
              </a:rPr>
              <a:t>.</a:t>
            </a:r>
            <a:endParaRPr lang="en-IN"/>
          </a:p>
        </p:txBody>
      </p:sp>
      <p:sp>
        <p:nvSpPr>
          <p:cNvPr id="14" name="Rectangle 13">
            <a:extLst>
              <a:ext uri="{FF2B5EF4-FFF2-40B4-BE49-F238E27FC236}">
                <a16:creationId xmlns:a16="http://schemas.microsoft.com/office/drawing/2014/main" id="{A3F67AAC-C977-4759-A5C8-6BC998F96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6453386"/>
            <a:ext cx="12191998" cy="40461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solidFill>
                <a:schemeClr val="bg1"/>
              </a:solidFill>
            </a:endParaRPr>
          </a:p>
        </p:txBody>
      </p:sp>
    </p:spTree>
    <p:extLst>
      <p:ext uri="{BB962C8B-B14F-4D97-AF65-F5344CB8AC3E}">
        <p14:creationId xmlns:p14="http://schemas.microsoft.com/office/powerpoint/2010/main" val="415615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30CB2-598E-46AF-B868-C89AB4625BCD}"/>
              </a:ext>
            </a:extLst>
          </p:cNvPr>
          <p:cNvSpPr>
            <a:spLocks noGrp="1"/>
          </p:cNvSpPr>
          <p:nvPr>
            <p:ph type="title"/>
          </p:nvPr>
        </p:nvSpPr>
        <p:spPr>
          <a:xfrm>
            <a:off x="1390650" y="685800"/>
            <a:ext cx="9886950" cy="1485900"/>
          </a:xfrm>
        </p:spPr>
        <p:txBody>
          <a:bodyPr>
            <a:normAutofit/>
          </a:bodyPr>
          <a:lstStyle/>
          <a:p>
            <a:r>
              <a:rPr lang="en-IN" b="1" dirty="0"/>
              <a:t>Drowsiness Detection</a:t>
            </a:r>
          </a:p>
        </p:txBody>
      </p:sp>
      <p:sp>
        <p:nvSpPr>
          <p:cNvPr id="3" name="Content Placeholder 2">
            <a:extLst>
              <a:ext uri="{FF2B5EF4-FFF2-40B4-BE49-F238E27FC236}">
                <a16:creationId xmlns:a16="http://schemas.microsoft.com/office/drawing/2014/main" id="{F4ACDF5B-33B1-4869-9E16-5AB93374CE1B}"/>
              </a:ext>
            </a:extLst>
          </p:cNvPr>
          <p:cNvSpPr>
            <a:spLocks noGrp="1"/>
          </p:cNvSpPr>
          <p:nvPr>
            <p:ph idx="1"/>
          </p:nvPr>
        </p:nvSpPr>
        <p:spPr>
          <a:xfrm>
            <a:off x="1390649" y="2286000"/>
            <a:ext cx="6176776" cy="3581400"/>
          </a:xfrm>
        </p:spPr>
        <p:txBody>
          <a:bodyPr>
            <a:normAutofit/>
          </a:bodyPr>
          <a:lstStyle/>
          <a:p>
            <a:r>
              <a:rPr lang="en-IN" dirty="0">
                <a:latin typeface="Arial" panose="020B0604020202020204" pitchFamily="34" charset="0"/>
                <a:cs typeface="Arial" panose="020B0604020202020204" pitchFamily="34" charset="0"/>
              </a:rPr>
              <a:t>Vision Based technique </a:t>
            </a:r>
          </a:p>
          <a:p>
            <a:pPr lvl="1"/>
            <a:r>
              <a:rPr lang="en-IN" b="1" i="0" dirty="0">
                <a:latin typeface="Arial" panose="020B0604020202020204" pitchFamily="34" charset="0"/>
                <a:cs typeface="Arial" panose="020B0604020202020204" pitchFamily="34" charset="0"/>
              </a:rPr>
              <a:t>Eyes detection </a:t>
            </a:r>
            <a:r>
              <a:rPr lang="en-IN" dirty="0">
                <a:latin typeface="Arial" panose="020B0604020202020204" pitchFamily="34" charset="0"/>
                <a:cs typeface="Arial" panose="020B0604020202020204" pitchFamily="34" charset="0"/>
              </a:rPr>
              <a:t>–</a:t>
            </a:r>
            <a:r>
              <a:rPr lang="en-IN" i="0" dirty="0">
                <a:latin typeface="Arial" panose="020B0604020202020204" pitchFamily="34" charset="0"/>
                <a:cs typeface="Arial" panose="020B0604020202020204" pitchFamily="34" charset="0"/>
              </a:rPr>
              <a:t>most critical part to show sign of drowsiness</a:t>
            </a:r>
          </a:p>
          <a:p>
            <a:pPr lvl="1"/>
            <a:r>
              <a:rPr lang="en-IN" b="1" i="0" dirty="0">
                <a:latin typeface="Arial" panose="020B0604020202020204" pitchFamily="34" charset="0"/>
                <a:cs typeface="Arial" panose="020B0604020202020204" pitchFamily="34" charset="0"/>
              </a:rPr>
              <a:t>Yawning</a:t>
            </a:r>
            <a:r>
              <a:rPr lang="en-IN" i="0" dirty="0">
                <a:latin typeface="Arial" panose="020B0604020202020204" pitchFamily="34" charset="0"/>
                <a:cs typeface="Arial" panose="020B0604020202020204" pitchFamily="34" charset="0"/>
              </a:rPr>
              <a:t> and </a:t>
            </a:r>
            <a:r>
              <a:rPr lang="en-IN" b="1" i="0" dirty="0">
                <a:latin typeface="Arial" panose="020B0604020202020204" pitchFamily="34" charset="0"/>
                <a:cs typeface="Arial" panose="020B0604020202020204" pitchFamily="34" charset="0"/>
              </a:rPr>
              <a:t>Nodding</a:t>
            </a:r>
            <a:r>
              <a:rPr lang="en-IN" i="0" dirty="0">
                <a:latin typeface="Arial" panose="020B0604020202020204" pitchFamily="34" charset="0"/>
                <a:cs typeface="Arial" panose="020B0604020202020204" pitchFamily="34" charset="0"/>
              </a:rPr>
              <a:t> is not always practical ,It varies from person to person</a:t>
            </a:r>
          </a:p>
          <a:p>
            <a:r>
              <a:rPr lang="en-IN" dirty="0">
                <a:latin typeface="Arial" panose="020B0604020202020204" pitchFamily="34" charset="0"/>
                <a:cs typeface="Arial" panose="020B0604020202020204" pitchFamily="34" charset="0"/>
              </a:rPr>
              <a:t>Physiological sensors- </a:t>
            </a:r>
          </a:p>
          <a:p>
            <a:pPr lvl="1"/>
            <a:r>
              <a:rPr lang="en-IN" i="0" dirty="0">
                <a:latin typeface="Arial" panose="020B0604020202020204" pitchFamily="34" charset="0"/>
                <a:cs typeface="Arial" panose="020B0604020202020204" pitchFamily="34" charset="0"/>
              </a:rPr>
              <a:t>Easy wear biosensors are developed recently(Head bands, Head-Phones)</a:t>
            </a:r>
          </a:p>
          <a:p>
            <a:pPr lvl="1"/>
            <a:r>
              <a:rPr lang="en-IN" i="0" dirty="0">
                <a:latin typeface="Arial" panose="020B0604020202020204" pitchFamily="34" charset="0"/>
                <a:cs typeface="Arial" panose="020B0604020202020204" pitchFamily="34" charset="0"/>
              </a:rPr>
              <a:t>Portable glasses of </a:t>
            </a:r>
            <a:r>
              <a:rPr lang="en-IN" b="1" i="0" dirty="0">
                <a:latin typeface="Arial" panose="020B0604020202020204" pitchFamily="34" charset="0"/>
                <a:cs typeface="Arial" panose="020B0604020202020204" pitchFamily="34" charset="0"/>
              </a:rPr>
              <a:t>EOG</a:t>
            </a:r>
          </a:p>
        </p:txBody>
      </p:sp>
      <p:pic>
        <p:nvPicPr>
          <p:cNvPr id="14" name="Picture 13">
            <a:extLst>
              <a:ext uri="{FF2B5EF4-FFF2-40B4-BE49-F238E27FC236}">
                <a16:creationId xmlns:a16="http://schemas.microsoft.com/office/drawing/2014/main" id="{AF58191E-2023-4051-B8A7-23762DE59D6F}"/>
              </a:ext>
            </a:extLst>
          </p:cNvPr>
          <p:cNvPicPr>
            <a:picLocks noChangeAspect="1"/>
          </p:cNvPicPr>
          <p:nvPr/>
        </p:nvPicPr>
        <p:blipFill rotWithShape="1">
          <a:blip r:embed="rId2"/>
          <a:srcRect l="38346" t="59965" r="45197" b="24917"/>
          <a:stretch/>
        </p:blipFill>
        <p:spPr>
          <a:xfrm>
            <a:off x="8138456" y="4352926"/>
            <a:ext cx="3588946" cy="1854529"/>
          </a:xfrm>
          <a:prstGeom prst="rect">
            <a:avLst/>
          </a:prstGeom>
        </p:spPr>
      </p:pic>
      <p:pic>
        <p:nvPicPr>
          <p:cNvPr id="6" name="Picture 5">
            <a:extLst>
              <a:ext uri="{FF2B5EF4-FFF2-40B4-BE49-F238E27FC236}">
                <a16:creationId xmlns:a16="http://schemas.microsoft.com/office/drawing/2014/main" id="{B41B0EE8-2509-491D-AF73-45FFF65E69DB}"/>
              </a:ext>
            </a:extLst>
          </p:cNvPr>
          <p:cNvPicPr>
            <a:picLocks noChangeAspect="1"/>
          </p:cNvPicPr>
          <p:nvPr/>
        </p:nvPicPr>
        <p:blipFill rotWithShape="1">
          <a:blip r:embed="rId3"/>
          <a:srcRect l="53720" t="33952" r="27842" b="33132"/>
          <a:stretch/>
        </p:blipFill>
        <p:spPr>
          <a:xfrm>
            <a:off x="8138456" y="1885327"/>
            <a:ext cx="1744802" cy="1946566"/>
          </a:xfrm>
          <a:prstGeom prst="rect">
            <a:avLst/>
          </a:prstGeom>
        </p:spPr>
      </p:pic>
      <p:pic>
        <p:nvPicPr>
          <p:cNvPr id="16" name="Picture 15" descr="A picture containing text, person, little, child&#10;&#10;Description automatically generated">
            <a:extLst>
              <a:ext uri="{FF2B5EF4-FFF2-40B4-BE49-F238E27FC236}">
                <a16:creationId xmlns:a16="http://schemas.microsoft.com/office/drawing/2014/main" id="{91E0CBD1-894D-424A-AECB-05354B7FC82F}"/>
              </a:ext>
            </a:extLst>
          </p:cNvPr>
          <p:cNvPicPr>
            <a:picLocks noChangeAspect="1"/>
          </p:cNvPicPr>
          <p:nvPr/>
        </p:nvPicPr>
        <p:blipFill>
          <a:blip r:embed="rId4"/>
          <a:stretch>
            <a:fillRect/>
          </a:stretch>
        </p:blipFill>
        <p:spPr>
          <a:xfrm>
            <a:off x="10276502" y="1895045"/>
            <a:ext cx="1427226" cy="1947743"/>
          </a:xfrm>
          <a:prstGeom prst="rect">
            <a:avLst/>
          </a:prstGeom>
        </p:spPr>
      </p:pic>
    </p:spTree>
    <p:extLst>
      <p:ext uri="{BB962C8B-B14F-4D97-AF65-F5344CB8AC3E}">
        <p14:creationId xmlns:p14="http://schemas.microsoft.com/office/powerpoint/2010/main" val="2191731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14902AA-4E7E-4D93-A756-AC2EF9AAF9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0" name="Freeform 6">
            <a:extLst>
              <a:ext uri="{FF2B5EF4-FFF2-40B4-BE49-F238E27FC236}">
                <a16:creationId xmlns:a16="http://schemas.microsoft.com/office/drawing/2014/main" id="{AE0AE5A0-0098-4DC4-82DC-CCE4071B6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2" name="Rectangle 11">
            <a:extLst>
              <a:ext uri="{FF2B5EF4-FFF2-40B4-BE49-F238E27FC236}">
                <a16:creationId xmlns:a16="http://schemas.microsoft.com/office/drawing/2014/main" id="{B6D28670-6E3D-4F4B-AD22-EFA33BF3C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4CC3D4-D7CC-4335-98C0-A8857B2FA1B8}"/>
              </a:ext>
            </a:extLst>
          </p:cNvPr>
          <p:cNvSpPr>
            <a:spLocks noGrp="1"/>
          </p:cNvSpPr>
          <p:nvPr>
            <p:ph type="title"/>
          </p:nvPr>
        </p:nvSpPr>
        <p:spPr>
          <a:xfrm>
            <a:off x="1371600" y="1281916"/>
            <a:ext cx="9601200" cy="1485900"/>
          </a:xfrm>
        </p:spPr>
        <p:txBody>
          <a:bodyPr>
            <a:normAutofit/>
          </a:bodyPr>
          <a:lstStyle/>
          <a:p>
            <a:r>
              <a:rPr lang="en-IN" dirty="0"/>
              <a:t>Goal</a:t>
            </a:r>
          </a:p>
        </p:txBody>
      </p:sp>
      <p:sp>
        <p:nvSpPr>
          <p:cNvPr id="3" name="Content Placeholder 2">
            <a:extLst>
              <a:ext uri="{FF2B5EF4-FFF2-40B4-BE49-F238E27FC236}">
                <a16:creationId xmlns:a16="http://schemas.microsoft.com/office/drawing/2014/main" id="{39476335-9465-4506-850F-E9C0CA4E146A}"/>
              </a:ext>
            </a:extLst>
          </p:cNvPr>
          <p:cNvSpPr>
            <a:spLocks noGrp="1"/>
          </p:cNvSpPr>
          <p:nvPr>
            <p:ph idx="1"/>
          </p:nvPr>
        </p:nvSpPr>
        <p:spPr>
          <a:xfrm>
            <a:off x="1371600" y="2920620"/>
            <a:ext cx="9601200" cy="2946779"/>
          </a:xfrm>
        </p:spPr>
        <p:txBody>
          <a:bodyPr>
            <a:normAutofit/>
          </a:bodyPr>
          <a:lstStyle/>
          <a:p>
            <a:r>
              <a:rPr lang="en-IN" dirty="0">
                <a:latin typeface="arial" panose="020B0604020202020204" pitchFamily="34" charset="0"/>
              </a:rPr>
              <a:t>T</a:t>
            </a:r>
            <a:r>
              <a:rPr lang="en-IN" b="0" i="0" dirty="0">
                <a:effectLst/>
                <a:latin typeface="arial" panose="020B0604020202020204" pitchFamily="34" charset="0"/>
              </a:rPr>
              <a:t>he main </a:t>
            </a:r>
            <a:r>
              <a:rPr lang="en-IN" b="1" i="0" dirty="0">
                <a:effectLst/>
                <a:latin typeface="arial" panose="020B0604020202020204" pitchFamily="34" charset="0"/>
              </a:rPr>
              <a:t>aim</a:t>
            </a:r>
            <a:r>
              <a:rPr lang="en-IN" b="0" i="0" dirty="0">
                <a:effectLst/>
                <a:latin typeface="arial" panose="020B0604020202020204" pitchFamily="34" charset="0"/>
              </a:rPr>
              <a:t> of this is to develop a </a:t>
            </a:r>
            <a:r>
              <a:rPr lang="en-IN" b="1" i="0" dirty="0">
                <a:effectLst/>
                <a:latin typeface="arial" panose="020B0604020202020204" pitchFamily="34" charset="0"/>
              </a:rPr>
              <a:t>drowsiness detection system</a:t>
            </a:r>
            <a:r>
              <a:rPr lang="en-IN" b="0" i="0" dirty="0">
                <a:effectLst/>
                <a:latin typeface="arial" panose="020B0604020202020204" pitchFamily="34" charset="0"/>
              </a:rPr>
              <a:t> by monitoring the eyes;</a:t>
            </a:r>
          </a:p>
          <a:p>
            <a:r>
              <a:rPr lang="en-IN" dirty="0">
                <a:latin typeface="arial" panose="020B0604020202020204" pitchFamily="34" charset="0"/>
              </a:rPr>
              <a:t>Labelled only two classes , Based on eyelid-closure</a:t>
            </a:r>
          </a:p>
          <a:p>
            <a:pPr lvl="1"/>
            <a:r>
              <a:rPr lang="en-IN" b="1" i="0" dirty="0">
                <a:latin typeface="Arial" panose="020B0604020202020204" pitchFamily="34" charset="0"/>
                <a:cs typeface="Arial" panose="020B0604020202020204" pitchFamily="34" charset="0"/>
              </a:rPr>
              <a:t>Sleepy</a:t>
            </a:r>
            <a:r>
              <a:rPr lang="en-IN" i="0" dirty="0">
                <a:latin typeface="Arial" panose="020B0604020202020204" pitchFamily="34" charset="0"/>
                <a:cs typeface="Arial" panose="020B0604020202020204" pitchFamily="34" charset="0"/>
              </a:rPr>
              <a:t>(Eyes closed consistently)</a:t>
            </a:r>
          </a:p>
          <a:p>
            <a:pPr lvl="1"/>
            <a:r>
              <a:rPr lang="en-IN" b="1" i="0" dirty="0">
                <a:latin typeface="Arial" panose="020B0604020202020204" pitchFamily="34" charset="0"/>
                <a:cs typeface="Arial" panose="020B0604020202020204" pitchFamily="34" charset="0"/>
              </a:rPr>
              <a:t>Active</a:t>
            </a:r>
            <a:r>
              <a:rPr lang="en-IN" i="0" dirty="0">
                <a:latin typeface="Arial" panose="020B0604020202020204" pitchFamily="34" charset="0"/>
                <a:cs typeface="Arial" panose="020B0604020202020204" pitchFamily="34" charset="0"/>
              </a:rPr>
              <a:t>(Eyes open consistently)</a:t>
            </a:r>
          </a:p>
        </p:txBody>
      </p:sp>
    </p:spTree>
    <p:extLst>
      <p:ext uri="{BB962C8B-B14F-4D97-AF65-F5344CB8AC3E}">
        <p14:creationId xmlns:p14="http://schemas.microsoft.com/office/powerpoint/2010/main" val="30305804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0BC9609-A8AF-411F-A9E0-C3B93C8945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EA8165-94E0-4F27-9421-10F9F29BCC10}"/>
              </a:ext>
            </a:extLst>
          </p:cNvPr>
          <p:cNvSpPr>
            <a:spLocks noGrp="1"/>
          </p:cNvSpPr>
          <p:nvPr>
            <p:ph type="title"/>
          </p:nvPr>
        </p:nvSpPr>
        <p:spPr>
          <a:xfrm>
            <a:off x="640080" y="639704"/>
            <a:ext cx="3299579" cy="5577840"/>
          </a:xfrm>
        </p:spPr>
        <p:txBody>
          <a:bodyPr anchor="ctr">
            <a:normAutofit/>
          </a:bodyPr>
          <a:lstStyle/>
          <a:p>
            <a:pPr algn="ctr"/>
            <a:r>
              <a:rPr lang="en-IN" dirty="0"/>
              <a:t>Dataset</a:t>
            </a:r>
            <a:endParaRPr lang="en-IN"/>
          </a:p>
        </p:txBody>
      </p:sp>
      <p:graphicFrame>
        <p:nvGraphicFramePr>
          <p:cNvPr id="5" name="Content Placeholder 2">
            <a:extLst>
              <a:ext uri="{FF2B5EF4-FFF2-40B4-BE49-F238E27FC236}">
                <a16:creationId xmlns:a16="http://schemas.microsoft.com/office/drawing/2014/main" id="{8FA5CC2F-02FB-4B54-AED2-D49987E73F93}"/>
              </a:ext>
            </a:extLst>
          </p:cNvPr>
          <p:cNvGraphicFramePr>
            <a:graphicFrameLocks noGrp="1"/>
          </p:cNvGraphicFramePr>
          <p:nvPr>
            <p:ph idx="1"/>
            <p:extLst>
              <p:ext uri="{D42A27DB-BD31-4B8C-83A1-F6EECF244321}">
                <p14:modId xmlns:p14="http://schemas.microsoft.com/office/powerpoint/2010/main" val="1078758665"/>
              </p:ext>
            </p:extLst>
          </p:nvPr>
        </p:nvGraphicFramePr>
        <p:xfrm>
          <a:off x="4901472" y="639705"/>
          <a:ext cx="6506304" cy="55778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80549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09CEF-7D24-47D8-B8B8-A8FF020DE3E4}"/>
              </a:ext>
            </a:extLst>
          </p:cNvPr>
          <p:cNvSpPr>
            <a:spLocks noGrp="1"/>
          </p:cNvSpPr>
          <p:nvPr>
            <p:ph type="title"/>
          </p:nvPr>
        </p:nvSpPr>
        <p:spPr>
          <a:xfrm>
            <a:off x="1371600" y="685800"/>
            <a:ext cx="3282695" cy="1485900"/>
          </a:xfrm>
        </p:spPr>
        <p:txBody>
          <a:bodyPr>
            <a:normAutofit fontScale="90000"/>
          </a:bodyPr>
          <a:lstStyle/>
          <a:p>
            <a:r>
              <a:rPr lang="en-US" sz="5300"/>
              <a:t>Architecture</a:t>
            </a:r>
            <a:r>
              <a:rPr lang="en-IN"/>
              <a:t> </a:t>
            </a:r>
            <a:br>
              <a:rPr lang="en-IN"/>
            </a:br>
            <a:endParaRPr lang="en-IN" dirty="0"/>
          </a:p>
        </p:txBody>
      </p:sp>
      <p:sp>
        <p:nvSpPr>
          <p:cNvPr id="3" name="Content Placeholder 2">
            <a:extLst>
              <a:ext uri="{FF2B5EF4-FFF2-40B4-BE49-F238E27FC236}">
                <a16:creationId xmlns:a16="http://schemas.microsoft.com/office/drawing/2014/main" id="{79E7D3BF-7D1F-4AD4-87CE-F54D31411664}"/>
              </a:ext>
            </a:extLst>
          </p:cNvPr>
          <p:cNvSpPr>
            <a:spLocks noGrp="1"/>
          </p:cNvSpPr>
          <p:nvPr>
            <p:ph idx="1"/>
          </p:nvPr>
        </p:nvSpPr>
        <p:spPr>
          <a:xfrm>
            <a:off x="1371600" y="1733550"/>
            <a:ext cx="4152901" cy="4371975"/>
          </a:xfrm>
        </p:spPr>
        <p:txBody>
          <a:bodyPr>
            <a:normAutofit/>
          </a:bodyPr>
          <a:lstStyle/>
          <a:p>
            <a:r>
              <a:rPr lang="en-US" dirty="0">
                <a:effectLst/>
              </a:rPr>
              <a:t>The proposed architecture of Drowsiness detection system </a:t>
            </a:r>
            <a:r>
              <a:rPr lang="en-US" dirty="0"/>
              <a:t>is -</a:t>
            </a:r>
          </a:p>
          <a:p>
            <a:pPr marL="0" indent="0">
              <a:buNone/>
            </a:pPr>
            <a:r>
              <a:rPr lang="en-US" dirty="0">
                <a:effectLst/>
              </a:rPr>
              <a:t>  1</a:t>
            </a:r>
            <a:r>
              <a:rPr lang="en-US" dirty="0"/>
              <a:t>. </a:t>
            </a:r>
            <a:r>
              <a:rPr lang="en-US" b="1" dirty="0">
                <a:effectLst/>
              </a:rPr>
              <a:t>Deep Neural Network</a:t>
            </a:r>
          </a:p>
          <a:p>
            <a:r>
              <a:rPr lang="en-US" dirty="0">
                <a:effectLst/>
              </a:rPr>
              <a:t>The proposed model has </a:t>
            </a:r>
            <a:r>
              <a:rPr lang="en-US" dirty="0"/>
              <a:t>five</a:t>
            </a:r>
            <a:r>
              <a:rPr lang="en-US" dirty="0">
                <a:effectLst/>
              </a:rPr>
              <a:t> phases -</a:t>
            </a:r>
          </a:p>
          <a:p>
            <a:r>
              <a:rPr lang="en-US" dirty="0">
                <a:effectLst/>
              </a:rPr>
              <a:t>1. </a:t>
            </a:r>
            <a:r>
              <a:rPr lang="en-US" b="1" dirty="0">
                <a:effectLst/>
              </a:rPr>
              <a:t>Video/webcam</a:t>
            </a:r>
          </a:p>
          <a:p>
            <a:r>
              <a:rPr lang="en-US" dirty="0">
                <a:effectLst/>
              </a:rPr>
              <a:t>2. </a:t>
            </a:r>
            <a:r>
              <a:rPr lang="en-US" b="1" dirty="0">
                <a:effectLst/>
              </a:rPr>
              <a:t>Feature extraction</a:t>
            </a:r>
          </a:p>
          <a:p>
            <a:r>
              <a:rPr lang="en-US" dirty="0">
                <a:effectLst/>
              </a:rPr>
              <a:t>3. </a:t>
            </a:r>
            <a:r>
              <a:rPr lang="en-US" b="1" dirty="0">
                <a:effectLst/>
              </a:rPr>
              <a:t>Pre-processing </a:t>
            </a:r>
          </a:p>
          <a:p>
            <a:r>
              <a:rPr lang="en-US" dirty="0">
                <a:effectLst/>
              </a:rPr>
              <a:t>4. </a:t>
            </a:r>
            <a:r>
              <a:rPr lang="en-US" b="1" dirty="0"/>
              <a:t>Model Building</a:t>
            </a:r>
            <a:endParaRPr lang="en-US" b="1" dirty="0">
              <a:effectLst/>
            </a:endParaRPr>
          </a:p>
          <a:p>
            <a:r>
              <a:rPr lang="en-US" dirty="0">
                <a:effectLst/>
              </a:rPr>
              <a:t>5. </a:t>
            </a:r>
            <a:r>
              <a:rPr lang="en-US" b="1" dirty="0">
                <a:effectLst/>
              </a:rPr>
              <a:t>Eye status: - 5.1 open eye 5.2 closed eye.</a:t>
            </a:r>
            <a:endParaRPr lang="en-IN" sz="1400" b="1" dirty="0">
              <a:effectLst/>
            </a:endParaRPr>
          </a:p>
        </p:txBody>
      </p:sp>
      <p:pic>
        <p:nvPicPr>
          <p:cNvPr id="4" name="Content Placeholder 4">
            <a:extLst>
              <a:ext uri="{FF2B5EF4-FFF2-40B4-BE49-F238E27FC236}">
                <a16:creationId xmlns:a16="http://schemas.microsoft.com/office/drawing/2014/main" id="{FF70BE62-17B8-48D0-B6BA-635BF6348408}"/>
              </a:ext>
            </a:extLst>
          </p:cNvPr>
          <p:cNvPicPr>
            <a:picLocks/>
          </p:cNvPicPr>
          <p:nvPr/>
        </p:nvPicPr>
        <p:blipFill rotWithShape="1">
          <a:blip r:embed="rId2"/>
          <a:srcRect l="37533" t="15455" r="37716" b="16540"/>
          <a:stretch/>
        </p:blipFill>
        <p:spPr bwMode="auto">
          <a:xfrm>
            <a:off x="7192329" y="857778"/>
            <a:ext cx="3395490" cy="5247747"/>
          </a:xfrm>
          <a:prstGeom prst="rect">
            <a:avLst/>
          </a:prstGeom>
          <a:extLst>
            <a:ext uri="{53640926-AAD7-44D8-BBD7-CCE9431645EC}">
              <a14:shadowObscured xmlns:a14="http://schemas.microsoft.com/office/drawing/2010/main"/>
            </a:ext>
          </a:extLst>
        </p:spPr>
      </p:pic>
    </p:spTree>
    <p:extLst>
      <p:ext uri="{BB962C8B-B14F-4D97-AF65-F5344CB8AC3E}">
        <p14:creationId xmlns:p14="http://schemas.microsoft.com/office/powerpoint/2010/main" val="15737370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C159B63-C56D-4E4E-8B07-40A1346DC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61B766-A3E8-4BC3-B3AB-39763B559155}"/>
              </a:ext>
            </a:extLst>
          </p:cNvPr>
          <p:cNvSpPr>
            <a:spLocks noGrp="1"/>
          </p:cNvSpPr>
          <p:nvPr>
            <p:ph type="title"/>
          </p:nvPr>
        </p:nvSpPr>
        <p:spPr>
          <a:xfrm>
            <a:off x="967902" y="1194180"/>
            <a:ext cx="3523938" cy="5020353"/>
          </a:xfrm>
        </p:spPr>
        <p:txBody>
          <a:bodyPr>
            <a:normAutofit/>
          </a:bodyPr>
          <a:lstStyle/>
          <a:p>
            <a:r>
              <a:rPr lang="en-IN" dirty="0"/>
              <a:t>Methodology</a:t>
            </a:r>
          </a:p>
        </p:txBody>
      </p:sp>
      <p:sp>
        <p:nvSpPr>
          <p:cNvPr id="10" name="Rectangle 9">
            <a:extLst>
              <a:ext uri="{FF2B5EF4-FFF2-40B4-BE49-F238E27FC236}">
                <a16:creationId xmlns:a16="http://schemas.microsoft.com/office/drawing/2014/main" id="{27DEF201-077E-444A-A3F0-66E142535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A0DA47F6-D895-4C44-8B02-336F6FDFCAD8}"/>
              </a:ext>
            </a:extLst>
          </p:cNvPr>
          <p:cNvSpPr>
            <a:spLocks noGrp="1"/>
          </p:cNvSpPr>
          <p:nvPr>
            <p:ph idx="1"/>
          </p:nvPr>
        </p:nvSpPr>
        <p:spPr>
          <a:xfrm>
            <a:off x="5056541" y="1194179"/>
            <a:ext cx="6114847" cy="5020353"/>
          </a:xfrm>
        </p:spPr>
        <p:txBody>
          <a:bodyPr>
            <a:normAutofit lnSpcReduction="10000"/>
          </a:bodyPr>
          <a:lstStyle/>
          <a:p>
            <a:r>
              <a:rPr lang="en-US" sz="1800" b="1" dirty="0">
                <a:effectLst/>
                <a:latin typeface="Arial" panose="020B0604020202020204" pitchFamily="34" charset="0"/>
                <a:ea typeface="Times New Roman" panose="02020603050405020304" pitchFamily="18" charset="0"/>
                <a:cs typeface="Arial" panose="020B0604020202020204" pitchFamily="34" charset="0"/>
              </a:rPr>
              <a:t>Video/webcam:- </a:t>
            </a:r>
            <a:r>
              <a:rPr lang="en-US" sz="1800" dirty="0">
                <a:effectLst/>
                <a:latin typeface="Arial" panose="020B0604020202020204" pitchFamily="34" charset="0"/>
                <a:ea typeface="Times New Roman" panose="02020603050405020304" pitchFamily="18" charset="0"/>
                <a:cs typeface="Arial" panose="020B0604020202020204" pitchFamily="34" charset="0"/>
              </a:rPr>
              <a:t>This process requires a camera to continuously capture the image of the face of the driver. Several portions of the face can be used to detect consciousness level. Analyzing eye blink rate, eye aspect ratio, eye closure time, etc. are some popular methods. This kind of system can warn if the observed result is anomalous to the prescribed value</a:t>
            </a:r>
            <a:endParaRPr lang="en-US" sz="1800" b="1" dirty="0">
              <a:effectLst/>
              <a:latin typeface="Arial" panose="020B0604020202020204" pitchFamily="34" charset="0"/>
              <a:ea typeface="Times New Roman" panose="02020603050405020304" pitchFamily="18" charset="0"/>
              <a:cs typeface="Arial" panose="020B0604020202020204" pitchFamily="34" charset="0"/>
            </a:endParaRPr>
          </a:p>
          <a:p>
            <a:r>
              <a:rPr lang="en-US" sz="1800" b="1" dirty="0">
                <a:effectLst/>
                <a:latin typeface="Arial" panose="020B0604020202020204" pitchFamily="34" charset="0"/>
                <a:cs typeface="Arial" panose="020B0604020202020204" pitchFamily="34" charset="0"/>
              </a:rPr>
              <a:t>Feature extraction:- </a:t>
            </a:r>
            <a:r>
              <a:rPr lang="en-US" sz="1800" dirty="0">
                <a:effectLst/>
                <a:latin typeface="Arial" panose="020B0604020202020204" pitchFamily="34" charset="0"/>
                <a:cs typeface="Arial" panose="020B0604020202020204" pitchFamily="34" charset="0"/>
              </a:rPr>
              <a:t>this session we </a:t>
            </a:r>
            <a:r>
              <a:rPr lang="en-US" sz="1800" dirty="0">
                <a:latin typeface="Arial" panose="020B0604020202020204" pitchFamily="34" charset="0"/>
                <a:cs typeface="Arial" panose="020B0604020202020204" pitchFamily="34" charset="0"/>
              </a:rPr>
              <a:t>extracting two features face detection and eye region extraction.</a:t>
            </a:r>
            <a:r>
              <a:rPr lang="en-US" sz="1800" dirty="0">
                <a:effectLst/>
                <a:latin typeface="Times New Roman" panose="02020603050405020304" pitchFamily="18" charset="0"/>
                <a:ea typeface="Times New Roman" panose="02020603050405020304" pitchFamily="18" charset="0"/>
              </a:rPr>
              <a:t> </a:t>
            </a:r>
            <a:r>
              <a:rPr lang="en-US" sz="1800" dirty="0">
                <a:effectLst/>
                <a:latin typeface="Arial" panose="020B0604020202020204" pitchFamily="34" charset="0"/>
                <a:ea typeface="Times New Roman" panose="02020603050405020304" pitchFamily="18" charset="0"/>
                <a:cs typeface="Arial" panose="020B0604020202020204" pitchFamily="34" charset="0"/>
              </a:rPr>
              <a:t>Haar cascade classifier was used and implemented using OPEN CV with python. Haar cascade classifier uses Haar features for detecting the face from images</a:t>
            </a:r>
            <a:r>
              <a:rPr lang="en-US" sz="1800" b="1"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a:effectLst/>
                <a:latin typeface="Arial" panose="020B0604020202020204" pitchFamily="34" charset="0"/>
                <a:ea typeface="Times New Roman" panose="02020603050405020304" pitchFamily="18" charset="0"/>
                <a:cs typeface="Arial" panose="020B0604020202020204" pitchFamily="34" charset="0"/>
              </a:rPr>
              <a:t>the Eye region images extracted from the face image</a:t>
            </a:r>
            <a:endParaRPr lang="en-US" sz="1800" b="1" dirty="0">
              <a:effectLst/>
              <a:latin typeface="Arial" panose="020B0604020202020204" pitchFamily="34" charset="0"/>
              <a:cs typeface="Arial" panose="020B0604020202020204" pitchFamily="34" charset="0"/>
            </a:endParaRPr>
          </a:p>
          <a:p>
            <a:r>
              <a:rPr lang="en-US" sz="1800" b="1" dirty="0">
                <a:effectLst/>
                <a:latin typeface="Arial" panose="020B0604020202020204" pitchFamily="34" charset="0"/>
                <a:cs typeface="Arial" panose="020B0604020202020204" pitchFamily="34" charset="0"/>
              </a:rPr>
              <a:t>Pre-processing:-</a:t>
            </a:r>
            <a:r>
              <a:rPr lang="en-US" sz="1800" dirty="0">
                <a:effectLst/>
                <a:latin typeface="Times New Roman" panose="02020603050405020304" pitchFamily="18" charset="0"/>
                <a:ea typeface="Times New Roman" panose="02020603050405020304" pitchFamily="18" charset="0"/>
              </a:rPr>
              <a:t> </a:t>
            </a:r>
            <a:r>
              <a:rPr lang="en-US" sz="1800" dirty="0">
                <a:effectLst/>
                <a:latin typeface="Arial" panose="020B0604020202020204" pitchFamily="34" charset="0"/>
                <a:ea typeface="Times New Roman" panose="02020603050405020304" pitchFamily="18" charset="0"/>
                <a:cs typeface="Arial" panose="020B0604020202020204" pitchFamily="34" charset="0"/>
              </a:rPr>
              <a:t>It is the part of methodology where eyes are split into left and right but make sure that both the eyes are either closed or open . All this done with the help of Haar Cascade Classifier which is just an object detection algorithm. </a:t>
            </a:r>
            <a:endParaRPr lang="en-US" sz="1800" b="1" dirty="0">
              <a:effectLst/>
              <a:latin typeface="Arial" panose="020B0604020202020204" pitchFamily="34" charset="0"/>
              <a:cs typeface="Arial" panose="020B0604020202020204" pitchFamily="34" charset="0"/>
            </a:endParaRPr>
          </a:p>
          <a:p>
            <a:endParaRPr lang="en-US" sz="1700" b="1" dirty="0"/>
          </a:p>
          <a:p>
            <a:endParaRPr lang="en-US" sz="1700" b="1" dirty="0">
              <a:effectLst/>
            </a:endParaRPr>
          </a:p>
          <a:p>
            <a:endParaRPr lang="en-IN" sz="17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sz="1700" dirty="0"/>
          </a:p>
        </p:txBody>
      </p:sp>
    </p:spTree>
    <p:extLst>
      <p:ext uri="{BB962C8B-B14F-4D97-AF65-F5344CB8AC3E}">
        <p14:creationId xmlns:p14="http://schemas.microsoft.com/office/powerpoint/2010/main" val="937360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14902AA-4E7E-4D93-A756-AC2EF9AAF9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0" name="Freeform 6">
            <a:extLst>
              <a:ext uri="{FF2B5EF4-FFF2-40B4-BE49-F238E27FC236}">
                <a16:creationId xmlns:a16="http://schemas.microsoft.com/office/drawing/2014/main" id="{AE0AE5A0-0098-4DC4-82DC-CCE4071B6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8299640"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2" name="Rectangle 11">
            <a:extLst>
              <a:ext uri="{FF2B5EF4-FFF2-40B4-BE49-F238E27FC236}">
                <a16:creationId xmlns:a16="http://schemas.microsoft.com/office/drawing/2014/main" id="{B6D28670-6E3D-4F4B-AD22-EFA33BF3C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0266" y="1010266"/>
            <a:ext cx="10171466" cy="4857133"/>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593F44-9C4C-4E22-AB21-175563AAE9FB}"/>
              </a:ext>
            </a:extLst>
          </p:cNvPr>
          <p:cNvSpPr>
            <a:spLocks noGrp="1"/>
          </p:cNvSpPr>
          <p:nvPr>
            <p:ph type="title"/>
          </p:nvPr>
        </p:nvSpPr>
        <p:spPr>
          <a:xfrm>
            <a:off x="1494430" y="1398896"/>
            <a:ext cx="9325970" cy="1160059"/>
          </a:xfrm>
        </p:spPr>
        <p:txBody>
          <a:bodyPr>
            <a:normAutofit/>
          </a:bodyPr>
          <a:lstStyle/>
          <a:p>
            <a:r>
              <a:rPr lang="en-IN" dirty="0"/>
              <a:t>Methodology</a:t>
            </a:r>
          </a:p>
        </p:txBody>
      </p:sp>
      <p:sp>
        <p:nvSpPr>
          <p:cNvPr id="3" name="Content Placeholder 2">
            <a:extLst>
              <a:ext uri="{FF2B5EF4-FFF2-40B4-BE49-F238E27FC236}">
                <a16:creationId xmlns:a16="http://schemas.microsoft.com/office/drawing/2014/main" id="{6EED1F22-2506-4771-9049-2293096F1AE1}"/>
              </a:ext>
            </a:extLst>
          </p:cNvPr>
          <p:cNvSpPr>
            <a:spLocks noGrp="1"/>
          </p:cNvSpPr>
          <p:nvPr>
            <p:ph idx="1"/>
          </p:nvPr>
        </p:nvSpPr>
        <p:spPr>
          <a:xfrm>
            <a:off x="1494430" y="2739787"/>
            <a:ext cx="9325970" cy="2946779"/>
          </a:xfrm>
        </p:spPr>
        <p:txBody>
          <a:bodyPr>
            <a:normAutofit/>
          </a:bodyPr>
          <a:lstStyle/>
          <a:p>
            <a:r>
              <a:rPr lang="en-US" b="1" dirty="0">
                <a:latin typeface="Arial" panose="020B0604020202020204" pitchFamily="34" charset="0"/>
                <a:cs typeface="Arial" panose="020B0604020202020204" pitchFamily="34" charset="0"/>
              </a:rPr>
              <a:t>Model Building:-</a:t>
            </a:r>
            <a:r>
              <a:rPr lang="en-US" dirty="0">
                <a:effectLst/>
                <a:latin typeface="Arial" panose="020B0604020202020204" pitchFamily="34" charset="0"/>
                <a:ea typeface="Times New Roman" panose="02020603050405020304" pitchFamily="18" charset="0"/>
                <a:cs typeface="Arial" panose="020B0604020202020204" pitchFamily="34" charset="0"/>
              </a:rPr>
              <a:t>The use transfer learning with deep learning based on repurposing the pre-trained model for a new problem and apply Fine-</a:t>
            </a:r>
            <a:r>
              <a:rPr lang="en-US" dirty="0">
                <a:latin typeface="Arial" panose="020B0604020202020204" pitchFamily="34" charset="0"/>
                <a:ea typeface="Times New Roman" panose="02020603050405020304" pitchFamily="18" charset="0"/>
                <a:cs typeface="Arial" panose="020B0604020202020204" pitchFamily="34" charset="0"/>
              </a:rPr>
              <a:t>t</a:t>
            </a:r>
            <a:r>
              <a:rPr lang="en-US" dirty="0">
                <a:effectLst/>
                <a:latin typeface="Arial" panose="020B0604020202020204" pitchFamily="34" charset="0"/>
                <a:ea typeface="Times New Roman" panose="02020603050405020304" pitchFamily="18" charset="0"/>
                <a:cs typeface="Arial" panose="020B0604020202020204" pitchFamily="34" charset="0"/>
              </a:rPr>
              <a:t>unning transfer learning technique our model according by using mobilenet pretrained model. </a:t>
            </a:r>
            <a:endParaRPr lang="en-US" b="1" dirty="0">
              <a:latin typeface="Arial" panose="020B0604020202020204" pitchFamily="34" charset="0"/>
              <a:cs typeface="Arial" panose="020B0604020202020204" pitchFamily="34" charset="0"/>
            </a:endParaRPr>
          </a:p>
          <a:p>
            <a:r>
              <a:rPr lang="en-US" b="1" dirty="0">
                <a:effectLst/>
                <a:latin typeface="Arial" panose="020B0604020202020204" pitchFamily="34" charset="0"/>
                <a:cs typeface="Arial" panose="020B0604020202020204" pitchFamily="34" charset="0"/>
              </a:rPr>
              <a:t>Eye status: - </a:t>
            </a:r>
            <a:r>
              <a:rPr lang="en-US" dirty="0">
                <a:effectLst/>
                <a:latin typeface="Arial" panose="020B0604020202020204" pitchFamily="34" charset="0"/>
                <a:cs typeface="Arial" panose="020B0604020202020204" pitchFamily="34" charset="0"/>
              </a:rPr>
              <a:t>In which two cases</a:t>
            </a:r>
          </a:p>
          <a:p>
            <a:pPr lvl="1"/>
            <a:r>
              <a:rPr lang="en-US" b="1" i="0" dirty="0">
                <a:latin typeface="Arial" panose="020B0604020202020204" pitchFamily="34" charset="0"/>
                <a:cs typeface="Arial" panose="020B0604020202020204" pitchFamily="34" charset="0"/>
              </a:rPr>
              <a:t>Open eye- </a:t>
            </a:r>
            <a:r>
              <a:rPr lang="en-US" i="0" dirty="0">
                <a:latin typeface="Arial" panose="020B0604020202020204" pitchFamily="34" charset="0"/>
                <a:cs typeface="Arial" panose="020B0604020202020204" pitchFamily="34" charset="0"/>
              </a:rPr>
              <a:t>If a driver’s eye Keep open it means driver is not drowsy</a:t>
            </a:r>
            <a:endParaRPr lang="en-US" b="1" i="0" dirty="0">
              <a:latin typeface="Arial" panose="020B0604020202020204" pitchFamily="34" charset="0"/>
              <a:cs typeface="Arial" panose="020B0604020202020204" pitchFamily="34" charset="0"/>
            </a:endParaRPr>
          </a:p>
          <a:p>
            <a:pPr lvl="1"/>
            <a:r>
              <a:rPr lang="en-US" b="1" i="0" dirty="0">
                <a:latin typeface="Arial" panose="020B0604020202020204" pitchFamily="34" charset="0"/>
                <a:cs typeface="Arial" panose="020B0604020202020204" pitchFamily="34" charset="0"/>
              </a:rPr>
              <a:t>Closed eye-</a:t>
            </a:r>
            <a:r>
              <a:rPr lang="en-US" i="0" dirty="0">
                <a:effectLst/>
                <a:latin typeface="Arial" panose="020B0604020202020204" pitchFamily="34" charset="0"/>
                <a:ea typeface="Times New Roman" panose="02020603050405020304" pitchFamily="18" charset="0"/>
                <a:cs typeface="Arial" panose="020B0604020202020204" pitchFamily="34" charset="0"/>
              </a:rPr>
              <a:t>If a driver's eye behave normal blinking rate it means driver is drowsy and not in active state and it will generate an alarm</a:t>
            </a:r>
            <a:endParaRPr lang="en-US" b="1" i="0" dirty="0">
              <a:latin typeface="Arial" panose="020B0604020202020204" pitchFamily="34" charset="0"/>
              <a:cs typeface="Arial" panose="020B0604020202020204" pitchFamily="34" charset="0"/>
            </a:endParaRPr>
          </a:p>
          <a:p>
            <a:endParaRPr lang="en-US" b="1" dirty="0">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220126774"/>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tint val="95000"/>
            <a:satMod val="170000"/>
          </a:schemeClr>
        </a:solidFill>
        <a:effectLst/>
      </p:bgPr>
    </p:bg>
    <p:spTree>
      <p:nvGrpSpPr>
        <p:cNvPr id="1" name=""/>
        <p:cNvGrpSpPr/>
        <p:nvPr/>
      </p:nvGrpSpPr>
      <p:grpSpPr>
        <a:xfrm>
          <a:off x="0" y="0"/>
          <a:ext cx="0" cy="0"/>
          <a:chOff x="0" y="0"/>
          <a:chExt cx="0" cy="0"/>
        </a:xfrm>
      </p:grpSpPr>
      <p:sp>
        <p:nvSpPr>
          <p:cNvPr id="13" name="Rectangle 7">
            <a:extLst>
              <a:ext uri="{FF2B5EF4-FFF2-40B4-BE49-F238E27FC236}">
                <a16:creationId xmlns:a16="http://schemas.microsoft.com/office/drawing/2014/main" id="{0A25AC1C-93A8-4F32-8BA0-8EF0ED6438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6310" cy="6858000"/>
          </a:xfrm>
          <a:prstGeom prst="rect">
            <a:avLst/>
          </a:prstGeom>
          <a:solidFill>
            <a:srgbClr val="BABBB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AB13389-3DC8-4A9B-96CD-84C3502A5BB0}"/>
              </a:ext>
            </a:extLst>
          </p:cNvPr>
          <p:cNvSpPr>
            <a:spLocks noGrp="1"/>
          </p:cNvSpPr>
          <p:nvPr>
            <p:ph type="title"/>
          </p:nvPr>
        </p:nvSpPr>
        <p:spPr>
          <a:xfrm>
            <a:off x="643467" y="893930"/>
            <a:ext cx="5690286" cy="5070142"/>
          </a:xfrm>
        </p:spPr>
        <p:txBody>
          <a:bodyPr anchor="b">
            <a:normAutofit/>
          </a:bodyPr>
          <a:lstStyle/>
          <a:p>
            <a:pPr algn="r"/>
            <a:r>
              <a:rPr lang="en-IN" sz="7200">
                <a:solidFill>
                  <a:srgbClr val="000000"/>
                </a:solidFill>
              </a:rPr>
              <a:t>Transfer Learning</a:t>
            </a:r>
          </a:p>
        </p:txBody>
      </p:sp>
      <p:sp>
        <p:nvSpPr>
          <p:cNvPr id="14" name="Rectangle 9">
            <a:extLst>
              <a:ext uri="{FF2B5EF4-FFF2-40B4-BE49-F238E27FC236}">
                <a16:creationId xmlns:a16="http://schemas.microsoft.com/office/drawing/2014/main" id="{B239223A-E317-40B7-B86E-6EF7BC45F6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1508" y="0"/>
            <a:ext cx="4980492"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990602C-29A8-4D1D-A500-640A1902D49E}"/>
              </a:ext>
            </a:extLst>
          </p:cNvPr>
          <p:cNvSpPr>
            <a:spLocks noGrp="1"/>
          </p:cNvSpPr>
          <p:nvPr>
            <p:ph idx="1"/>
          </p:nvPr>
        </p:nvSpPr>
        <p:spPr>
          <a:xfrm>
            <a:off x="7860667" y="893931"/>
            <a:ext cx="3656419" cy="5070142"/>
          </a:xfrm>
        </p:spPr>
        <p:txBody>
          <a:bodyPr anchor="t">
            <a:normAutofit/>
          </a:bodyPr>
          <a:lstStyle/>
          <a:p>
            <a:r>
              <a:rPr lang="en-IN" sz="1300" b="0" i="0">
                <a:solidFill>
                  <a:schemeClr val="tx1"/>
                </a:solidFill>
                <a:effectLst/>
                <a:latin typeface="Arial" panose="020B0604020202020204" pitchFamily="34" charset="0"/>
                <a:cs typeface="Arial" panose="020B0604020202020204" pitchFamily="34" charset="0"/>
              </a:rPr>
              <a:t>Transfer learning is a machine learning technique where a model trained on one task is re-purposed on a second related task</a:t>
            </a:r>
          </a:p>
          <a:p>
            <a:pPr fontAlgn="base"/>
            <a:r>
              <a:rPr lang="en-IN" sz="1300">
                <a:solidFill>
                  <a:schemeClr val="tx1"/>
                </a:solidFill>
                <a:effectLst/>
                <a:latin typeface="Helvetica Neue"/>
              </a:rPr>
              <a:t>In this use Pre-trained Model Approach</a:t>
            </a:r>
          </a:p>
          <a:p>
            <a:pPr fontAlgn="base">
              <a:buFont typeface="+mj-lt"/>
              <a:buAutoNum type="arabicPeriod"/>
            </a:pPr>
            <a:r>
              <a:rPr lang="en-IN" sz="1300" b="1" i="0">
                <a:solidFill>
                  <a:schemeClr val="tx1"/>
                </a:solidFill>
                <a:effectLst/>
                <a:latin typeface="Helvetica Neue"/>
              </a:rPr>
              <a:t>Select Source Model</a:t>
            </a:r>
            <a:r>
              <a:rPr lang="en-IN" sz="1300" i="0">
                <a:solidFill>
                  <a:schemeClr val="tx1"/>
                </a:solidFill>
                <a:effectLst/>
                <a:latin typeface="Helvetica Neue"/>
              </a:rPr>
              <a:t>. A pre-trained </a:t>
            </a:r>
            <a:r>
              <a:rPr lang="en-IN" sz="1300" b="0" i="0">
                <a:solidFill>
                  <a:schemeClr val="tx1"/>
                </a:solidFill>
                <a:effectLst/>
                <a:latin typeface="Helvetica Neue"/>
              </a:rPr>
              <a:t>source model is chosen from available models. Many research institutions release models on large and challenging datasets that may be included in the pool of candidate models from which to choose from.</a:t>
            </a:r>
          </a:p>
          <a:p>
            <a:pPr fontAlgn="base">
              <a:buFont typeface="+mj-lt"/>
              <a:buAutoNum type="arabicPeriod"/>
            </a:pPr>
            <a:r>
              <a:rPr lang="en-IN" sz="1300" b="1" i="0">
                <a:solidFill>
                  <a:schemeClr val="tx1"/>
                </a:solidFill>
                <a:effectLst/>
                <a:latin typeface="Helvetica Neue"/>
              </a:rPr>
              <a:t>Reuse Model</a:t>
            </a:r>
            <a:r>
              <a:rPr lang="en-IN" sz="1300" b="0" i="0">
                <a:solidFill>
                  <a:schemeClr val="tx1"/>
                </a:solidFill>
                <a:effectLst/>
                <a:latin typeface="Helvetica Neue"/>
              </a:rPr>
              <a:t>. The model pre-trained model can then be used as the starting point for a model on the second task of interest. This may involve using all or parts of the model, depending on the modelling technique used.</a:t>
            </a:r>
          </a:p>
          <a:p>
            <a:pPr fontAlgn="base">
              <a:buFont typeface="+mj-lt"/>
              <a:buAutoNum type="arabicPeriod"/>
            </a:pPr>
            <a:r>
              <a:rPr lang="en-IN" sz="1300" b="1" i="0">
                <a:solidFill>
                  <a:schemeClr val="tx1"/>
                </a:solidFill>
                <a:effectLst/>
                <a:latin typeface="Helvetica Neue"/>
              </a:rPr>
              <a:t>Tune Model</a:t>
            </a:r>
            <a:r>
              <a:rPr lang="en-IN" sz="1300" b="0" i="0">
                <a:solidFill>
                  <a:schemeClr val="tx1"/>
                </a:solidFill>
                <a:effectLst/>
                <a:latin typeface="Helvetica Neue"/>
              </a:rPr>
              <a:t>. Optionally, the model may need to be adapted or refined on the input-output pair data available for the task of interest.</a:t>
            </a:r>
          </a:p>
          <a:p>
            <a:endParaRPr lang="en-IN" sz="1300">
              <a:solidFill>
                <a:schemeClr val="tx1"/>
              </a:solidFill>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D0F91D99-379D-4726-B7B3-8967FC44F6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82908" y="376"/>
            <a:ext cx="2286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717296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1028</TotalTime>
  <Words>1061</Words>
  <Application>Microsoft Office PowerPoint</Application>
  <PresentationFormat>Widescreen</PresentationFormat>
  <Paragraphs>68</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Arial</vt:lpstr>
      <vt:lpstr>Calibri</vt:lpstr>
      <vt:lpstr>Franklin Gothic Book</vt:lpstr>
      <vt:lpstr>Google Sans</vt:lpstr>
      <vt:lpstr>Helvetica Neue</vt:lpstr>
      <vt:lpstr>Times New Roman</vt:lpstr>
      <vt:lpstr>Crop</vt:lpstr>
      <vt:lpstr>Driver Drowsiness Detection System</vt:lpstr>
      <vt:lpstr>Drowsy Driving Problem</vt:lpstr>
      <vt:lpstr>Drowsiness Detection</vt:lpstr>
      <vt:lpstr>Goal</vt:lpstr>
      <vt:lpstr>Dataset</vt:lpstr>
      <vt:lpstr>Architecture  </vt:lpstr>
      <vt:lpstr>Methodology</vt:lpstr>
      <vt:lpstr>Methodology</vt:lpstr>
      <vt:lpstr>Transfer Learning</vt:lpstr>
      <vt:lpstr>Mobilenet classifier </vt:lpstr>
      <vt:lpstr>Result/Outcome</vt:lpstr>
      <vt:lpstr>Result/Outcome</vt:lpstr>
      <vt:lpstr>Results/Outcome</vt:lpstr>
      <vt:lpstr>Results/Outcome</vt:lpstr>
      <vt:lpstr>Conclusion</vt:lpstr>
      <vt:lpstr>Future Prospects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Driver Drowsiness Detection</dc:title>
  <dc:creator>deepanshu18csu059</dc:creator>
  <cp:lastModifiedBy>deepanshu18csu059</cp:lastModifiedBy>
  <cp:revision>21</cp:revision>
  <dcterms:created xsi:type="dcterms:W3CDTF">2021-05-21T11:45:37Z</dcterms:created>
  <dcterms:modified xsi:type="dcterms:W3CDTF">2021-05-22T04:53:42Z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